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2"/>
  </p:notesMasterIdLst>
  <p:sldIdLst>
    <p:sldId id="267" r:id="rId5"/>
    <p:sldId id="289" r:id="rId6"/>
    <p:sldId id="288" r:id="rId7"/>
    <p:sldId id="627" r:id="rId8"/>
    <p:sldId id="632" r:id="rId9"/>
    <p:sldId id="631" r:id="rId10"/>
    <p:sldId id="590" r:id="rId11"/>
    <p:sldId id="604" r:id="rId12"/>
    <p:sldId id="605" r:id="rId13"/>
    <p:sldId id="636" r:id="rId14"/>
    <p:sldId id="606" r:id="rId15"/>
    <p:sldId id="607" r:id="rId16"/>
    <p:sldId id="596" r:id="rId17"/>
    <p:sldId id="681" r:id="rId18"/>
    <p:sldId id="635" r:id="rId19"/>
    <p:sldId id="637" r:id="rId20"/>
    <p:sldId id="593" r:id="rId21"/>
    <p:sldId id="639" r:id="rId22"/>
    <p:sldId id="640" r:id="rId23"/>
    <p:sldId id="641" r:id="rId24"/>
    <p:sldId id="642" r:id="rId25"/>
    <p:sldId id="611" r:id="rId26"/>
    <p:sldId id="644" r:id="rId27"/>
    <p:sldId id="688" r:id="rId28"/>
    <p:sldId id="612" r:id="rId29"/>
    <p:sldId id="682" r:id="rId30"/>
    <p:sldId id="683" r:id="rId31"/>
    <p:sldId id="645" r:id="rId32"/>
    <p:sldId id="646" r:id="rId33"/>
    <p:sldId id="647" r:id="rId34"/>
    <p:sldId id="648" r:id="rId35"/>
    <p:sldId id="657" r:id="rId36"/>
    <p:sldId id="658" r:id="rId37"/>
    <p:sldId id="659" r:id="rId38"/>
    <p:sldId id="660" r:id="rId39"/>
    <p:sldId id="661" r:id="rId40"/>
    <p:sldId id="663" r:id="rId41"/>
    <p:sldId id="664" r:id="rId42"/>
    <p:sldId id="666" r:id="rId43"/>
    <p:sldId id="665" r:id="rId44"/>
    <p:sldId id="667" r:id="rId45"/>
    <p:sldId id="669" r:id="rId46"/>
    <p:sldId id="690" r:id="rId47"/>
    <p:sldId id="680" r:id="rId48"/>
    <p:sldId id="670" r:id="rId49"/>
    <p:sldId id="671" r:id="rId50"/>
    <p:sldId id="673" r:id="rId51"/>
    <p:sldId id="679" r:id="rId52"/>
    <p:sldId id="675" r:id="rId53"/>
    <p:sldId id="676" r:id="rId54"/>
    <p:sldId id="677" r:id="rId55"/>
    <p:sldId id="684" r:id="rId56"/>
    <p:sldId id="685" r:id="rId57"/>
    <p:sldId id="650" r:id="rId58"/>
    <p:sldId id="687" r:id="rId59"/>
    <p:sldId id="651" r:id="rId60"/>
    <p:sldId id="599" r:id="rId61"/>
    <p:sldId id="600" r:id="rId62"/>
    <p:sldId id="602" r:id="rId63"/>
    <p:sldId id="603" r:id="rId64"/>
    <p:sldId id="652" r:id="rId65"/>
    <p:sldId id="653" r:id="rId66"/>
    <p:sldId id="655" r:id="rId67"/>
    <p:sldId id="656" r:id="rId68"/>
    <p:sldId id="610" r:id="rId69"/>
    <p:sldId id="654" r:id="rId70"/>
    <p:sldId id="515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6D9F1"/>
    <a:srgbClr val="F0E5A1"/>
    <a:srgbClr val="577FDB"/>
    <a:srgbClr val="DE5349"/>
    <a:srgbClr val="63AE89"/>
    <a:srgbClr val="D3DFE5"/>
    <a:srgbClr val="79A3B0"/>
    <a:srgbClr val="CAD9EB"/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8143" autoAdjust="0"/>
  </p:normalViewPr>
  <p:slideViewPr>
    <p:cSldViewPr showGuides="1">
      <p:cViewPr varScale="1">
        <p:scale>
          <a:sx n="68" d="100"/>
          <a:sy n="68" d="100"/>
        </p:scale>
        <p:origin x="1589" y="58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1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5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1 7 24575</inkml:trace>
  <inkml:trace contextRef="#ctx0" brushRef="#br0" timeOffset="1">8 0 24575,'1'0'0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5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  <inkml:trace contextRef="#ctx0" brushRef="#br0" timeOffset="1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24575,'0'-1'0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6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6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24575,'0'-1'0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7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24575,'0'0'-8191</inkml:trace>
  <inkml:trace contextRef="#ctx0" brushRef="#br0" timeOffset="1">7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7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24575,'0'-1'0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7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8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8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0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1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1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2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3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3.9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4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24575,'0'-1'0,"1"-1"0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4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24575,'0'0'-8191</inkml:trace>
  <inkml:trace contextRef="#ctx0" brushRef="#br0" timeOffset="1">40 16 24575,'1'0'0,"1"-1"0,0 0 0,1-2 0,0 1 0,0-2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2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4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5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5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24575,'0'-1'0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6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24575,'1'0'0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6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24575,'0'-1'0</inkml:trace>
  <inkml:trace contextRef="#ctx0" brushRef="#br0" timeOffset="1">7 5 24575,'0'-1'0,"0"-2"0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6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24575,'0'-1'0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7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24575,'0'0'-8191</inkml:trace>
  <inkml:trace contextRef="#ctx0" brushRef="#br0" timeOffset="1">0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7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7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49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3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24575,'1'0'0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56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56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57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3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3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24575,'-1'0'0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4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16:11:35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ED67B-2ED3-4681-9F35-C2D978AC3DDB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8E60D-5BDD-426B-822F-24E1008CA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95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35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88E60D-5BDD-426B-822F-24E1008CA9E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487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88E60D-5BDD-426B-822F-24E1008CA9E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758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88E60D-5BDD-426B-822F-24E1008CA9E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797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647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967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85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59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20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46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17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265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22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447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88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661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721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32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623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00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02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4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80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85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80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53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675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054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956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17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387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90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29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17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569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07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72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80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7020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957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81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279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12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19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632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4825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4971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605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9937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328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3189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090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52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0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7700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3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261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7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0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6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비지도 학습이란 종속변수는 없고 독립변수만 존재하는 데이터로 학습하는 형태</a:t>
            </a:r>
            <a:r>
              <a:rPr lang="en-US" altLang="ko-KR" dirty="0"/>
              <a:t>. </a:t>
            </a:r>
            <a:r>
              <a:rPr lang="ko-KR" altLang="en-US" dirty="0"/>
              <a:t>대표적인 게 바로 오늘 배울 클러스터링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E60D-5BDD-426B-822F-24E1008CA9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77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hyperlink" Target="https://pixabay.com/ko/%EB%8F%8B%EB%B3%B4%EA%B8%B0-%ED%99%95%EB%8C%80-%EA%B0%90%EC%A7%80-%EC%9D%84-%EB%AA%85%ED%99%95%ED%9E%88-%EA%B2%80%EC%82%AC-%EB%A0%8C%EC%A6%88-%EC%B4%88%EC%A0%90-%EC%9C%A0%EB%A6%AC-%EB%B4%90-3615985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ixabay.com/ko/%EB%8F%8B%EB%B3%B4%EA%B8%B0-%ED%99%95%EB%8C%80-%EA%B0%90%EC%A7%80-%EC%9D%84-%EB%AA%85%ED%99%95%ED%9E%88-%EA%B2%80%EC%82%AC-%EB%A0%8C%EC%A6%88-%EC%B4%88%EC%A0%90-%EC%9C%A0%EB%A6%AC-%EB%B4%90-3615985/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11.xml"/><Relationship Id="rId26" Type="http://schemas.openxmlformats.org/officeDocument/2006/relationships/customXml" Target="../ink/ink19.xml"/><Relationship Id="rId39" Type="http://schemas.openxmlformats.org/officeDocument/2006/relationships/customXml" Target="../ink/ink31.xml"/><Relationship Id="rId21" Type="http://schemas.openxmlformats.org/officeDocument/2006/relationships/customXml" Target="../ink/ink14.xml"/><Relationship Id="rId34" Type="http://schemas.openxmlformats.org/officeDocument/2006/relationships/customXml" Target="../ink/ink27.xml"/><Relationship Id="rId42" Type="http://schemas.openxmlformats.org/officeDocument/2006/relationships/customXml" Target="../ink/ink34.xml"/><Relationship Id="rId47" Type="http://schemas.openxmlformats.org/officeDocument/2006/relationships/customXml" Target="../ink/ink37.xml"/><Relationship Id="rId50" Type="http://schemas.openxmlformats.org/officeDocument/2006/relationships/customXml" Target="../ink/ink40.xml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55.xml"/><Relationship Id="rId16" Type="http://schemas.openxmlformats.org/officeDocument/2006/relationships/customXml" Target="../ink/ink9.xml"/><Relationship Id="rId29" Type="http://schemas.openxmlformats.org/officeDocument/2006/relationships/customXml" Target="../ink/ink22.xml"/><Relationship Id="rId11" Type="http://schemas.openxmlformats.org/officeDocument/2006/relationships/customXml" Target="../ink/ink4.xml"/><Relationship Id="rId24" Type="http://schemas.openxmlformats.org/officeDocument/2006/relationships/customXml" Target="../ink/ink17.xml"/><Relationship Id="rId32" Type="http://schemas.openxmlformats.org/officeDocument/2006/relationships/customXml" Target="../ink/ink25.xml"/><Relationship Id="rId37" Type="http://schemas.openxmlformats.org/officeDocument/2006/relationships/image" Target="../media/image480.png"/><Relationship Id="rId40" Type="http://schemas.openxmlformats.org/officeDocument/2006/relationships/customXml" Target="../ink/ink32.xml"/><Relationship Id="rId45" Type="http://schemas.openxmlformats.org/officeDocument/2006/relationships/customXml" Target="../ink/ink36.xml"/><Relationship Id="rId5" Type="http://schemas.openxmlformats.org/officeDocument/2006/relationships/image" Target="../media/image86.png"/><Relationship Id="rId15" Type="http://schemas.openxmlformats.org/officeDocument/2006/relationships/customXml" Target="../ink/ink8.xml"/><Relationship Id="rId23" Type="http://schemas.openxmlformats.org/officeDocument/2006/relationships/customXml" Target="../ink/ink16.xml"/><Relationship Id="rId28" Type="http://schemas.openxmlformats.org/officeDocument/2006/relationships/customXml" Target="../ink/ink21.xml"/><Relationship Id="rId36" Type="http://schemas.openxmlformats.org/officeDocument/2006/relationships/customXml" Target="../ink/ink29.xml"/><Relationship Id="rId49" Type="http://schemas.openxmlformats.org/officeDocument/2006/relationships/customXml" Target="../ink/ink39.xml"/><Relationship Id="rId10" Type="http://schemas.openxmlformats.org/officeDocument/2006/relationships/customXml" Target="../ink/ink3.xml"/><Relationship Id="rId19" Type="http://schemas.openxmlformats.org/officeDocument/2006/relationships/customXml" Target="../ink/ink12.xml"/><Relationship Id="rId31" Type="http://schemas.openxmlformats.org/officeDocument/2006/relationships/customXml" Target="../ink/ink24.xml"/><Relationship Id="rId44" Type="http://schemas.openxmlformats.org/officeDocument/2006/relationships/customXml" Target="../ink/ink35.xml"/><Relationship Id="rId52" Type="http://schemas.openxmlformats.org/officeDocument/2006/relationships/customXml" Target="../ink/ink42.xml"/><Relationship Id="rId4" Type="http://schemas.openxmlformats.org/officeDocument/2006/relationships/image" Target="../media/image85.png"/><Relationship Id="rId9" Type="http://schemas.openxmlformats.org/officeDocument/2006/relationships/customXml" Target="../ink/ink2.xml"/><Relationship Id="rId14" Type="http://schemas.openxmlformats.org/officeDocument/2006/relationships/customXml" Target="../ink/ink7.xml"/><Relationship Id="rId22" Type="http://schemas.openxmlformats.org/officeDocument/2006/relationships/customXml" Target="../ink/ink15.xml"/><Relationship Id="rId27" Type="http://schemas.openxmlformats.org/officeDocument/2006/relationships/customXml" Target="../ink/ink20.xml"/><Relationship Id="rId30" Type="http://schemas.openxmlformats.org/officeDocument/2006/relationships/customXml" Target="../ink/ink23.xml"/><Relationship Id="rId35" Type="http://schemas.openxmlformats.org/officeDocument/2006/relationships/customXml" Target="../ink/ink28.xml"/><Relationship Id="rId43" Type="http://schemas.openxmlformats.org/officeDocument/2006/relationships/image" Target="../media/image490.png"/><Relationship Id="rId48" Type="http://schemas.openxmlformats.org/officeDocument/2006/relationships/customXml" Target="../ink/ink38.xml"/><Relationship Id="rId8" Type="http://schemas.openxmlformats.org/officeDocument/2006/relationships/image" Target="../media/image470.png"/><Relationship Id="rId51" Type="http://schemas.openxmlformats.org/officeDocument/2006/relationships/customXml" Target="../ink/ink41.xml"/><Relationship Id="rId3" Type="http://schemas.openxmlformats.org/officeDocument/2006/relationships/image" Target="../media/image84.png"/><Relationship Id="rId12" Type="http://schemas.openxmlformats.org/officeDocument/2006/relationships/customXml" Target="../ink/ink5.xml"/><Relationship Id="rId17" Type="http://schemas.openxmlformats.org/officeDocument/2006/relationships/customXml" Target="../ink/ink10.xml"/><Relationship Id="rId25" Type="http://schemas.openxmlformats.org/officeDocument/2006/relationships/customXml" Target="../ink/ink18.xml"/><Relationship Id="rId33" Type="http://schemas.openxmlformats.org/officeDocument/2006/relationships/customXml" Target="../ink/ink26.xml"/><Relationship Id="rId38" Type="http://schemas.openxmlformats.org/officeDocument/2006/relationships/customXml" Target="../ink/ink30.xml"/><Relationship Id="rId46" Type="http://schemas.openxmlformats.org/officeDocument/2006/relationships/image" Target="../media/image500.png"/><Relationship Id="rId20" Type="http://schemas.openxmlformats.org/officeDocument/2006/relationships/customXml" Target="../ink/ink13.xml"/><Relationship Id="rId41" Type="http://schemas.openxmlformats.org/officeDocument/2006/relationships/customXml" Target="../ink/ink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2708920"/>
            <a:ext cx="5076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딥러닝팀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6136" y="4149080"/>
            <a:ext cx="3168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이정환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김동환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권가민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박준영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박채원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383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31;p6">
            <a:extLst>
              <a:ext uri="{FF2B5EF4-FFF2-40B4-BE49-F238E27FC236}">
                <a16:creationId xmlns:a16="http://schemas.microsoft.com/office/drawing/2014/main" id="{C82C957F-7C99-B6CD-B206-22A41F0AE179}"/>
              </a:ext>
            </a:extLst>
          </p:cNvPr>
          <p:cNvSpPr/>
          <p:nvPr/>
        </p:nvSpPr>
        <p:spPr>
          <a:xfrm>
            <a:off x="1153715" y="5079233"/>
            <a:ext cx="6836565" cy="1217553"/>
          </a:xfrm>
          <a:custGeom>
            <a:avLst/>
            <a:gdLst>
              <a:gd name="connsiteX0" fmla="*/ 0 w 6836565"/>
              <a:gd name="connsiteY0" fmla="*/ 202930 h 1217553"/>
              <a:gd name="connsiteX1" fmla="*/ 202930 w 6836565"/>
              <a:gd name="connsiteY1" fmla="*/ 0 h 1217553"/>
              <a:gd name="connsiteX2" fmla="*/ 781693 w 6836565"/>
              <a:gd name="connsiteY2" fmla="*/ 0 h 1217553"/>
              <a:gd name="connsiteX3" fmla="*/ 1553378 w 6836565"/>
              <a:gd name="connsiteY3" fmla="*/ 0 h 1217553"/>
              <a:gd name="connsiteX4" fmla="*/ 2260756 w 6836565"/>
              <a:gd name="connsiteY4" fmla="*/ 0 h 1217553"/>
              <a:gd name="connsiteX5" fmla="*/ 2710905 w 6836565"/>
              <a:gd name="connsiteY5" fmla="*/ 0 h 1217553"/>
              <a:gd name="connsiteX6" fmla="*/ 3289668 w 6836565"/>
              <a:gd name="connsiteY6" fmla="*/ 0 h 1217553"/>
              <a:gd name="connsiteX7" fmla="*/ 3997046 w 6836565"/>
              <a:gd name="connsiteY7" fmla="*/ 0 h 1217553"/>
              <a:gd name="connsiteX8" fmla="*/ 4447195 w 6836565"/>
              <a:gd name="connsiteY8" fmla="*/ 0 h 1217553"/>
              <a:gd name="connsiteX9" fmla="*/ 5218880 w 6836565"/>
              <a:gd name="connsiteY9" fmla="*/ 0 h 1217553"/>
              <a:gd name="connsiteX10" fmla="*/ 5926257 w 6836565"/>
              <a:gd name="connsiteY10" fmla="*/ 0 h 1217553"/>
              <a:gd name="connsiteX11" fmla="*/ 6633635 w 6836565"/>
              <a:gd name="connsiteY11" fmla="*/ 0 h 1217553"/>
              <a:gd name="connsiteX12" fmla="*/ 6836565 w 6836565"/>
              <a:gd name="connsiteY12" fmla="*/ 202930 h 1217553"/>
              <a:gd name="connsiteX13" fmla="*/ 6836565 w 6836565"/>
              <a:gd name="connsiteY13" fmla="*/ 592543 h 1217553"/>
              <a:gd name="connsiteX14" fmla="*/ 6836565 w 6836565"/>
              <a:gd name="connsiteY14" fmla="*/ 1014623 h 1217553"/>
              <a:gd name="connsiteX15" fmla="*/ 6633635 w 6836565"/>
              <a:gd name="connsiteY15" fmla="*/ 1217553 h 1217553"/>
              <a:gd name="connsiteX16" fmla="*/ 5861950 w 6836565"/>
              <a:gd name="connsiteY16" fmla="*/ 1217553 h 1217553"/>
              <a:gd name="connsiteX17" fmla="*/ 5283187 w 6836565"/>
              <a:gd name="connsiteY17" fmla="*/ 1217553 h 1217553"/>
              <a:gd name="connsiteX18" fmla="*/ 4575809 w 6836565"/>
              <a:gd name="connsiteY18" fmla="*/ 1217553 h 1217553"/>
              <a:gd name="connsiteX19" fmla="*/ 3868432 w 6836565"/>
              <a:gd name="connsiteY19" fmla="*/ 1217553 h 1217553"/>
              <a:gd name="connsiteX20" fmla="*/ 3418283 w 6836565"/>
              <a:gd name="connsiteY20" fmla="*/ 1217553 h 1217553"/>
              <a:gd name="connsiteX21" fmla="*/ 2968133 w 6836565"/>
              <a:gd name="connsiteY21" fmla="*/ 1217553 h 1217553"/>
              <a:gd name="connsiteX22" fmla="*/ 2517984 w 6836565"/>
              <a:gd name="connsiteY22" fmla="*/ 1217553 h 1217553"/>
              <a:gd name="connsiteX23" fmla="*/ 2003527 w 6836565"/>
              <a:gd name="connsiteY23" fmla="*/ 1217553 h 1217553"/>
              <a:gd name="connsiteX24" fmla="*/ 1296150 w 6836565"/>
              <a:gd name="connsiteY24" fmla="*/ 1217553 h 1217553"/>
              <a:gd name="connsiteX25" fmla="*/ 202930 w 6836565"/>
              <a:gd name="connsiteY25" fmla="*/ 1217553 h 1217553"/>
              <a:gd name="connsiteX26" fmla="*/ 0 w 6836565"/>
              <a:gd name="connsiteY26" fmla="*/ 1014623 h 1217553"/>
              <a:gd name="connsiteX27" fmla="*/ 0 w 6836565"/>
              <a:gd name="connsiteY27" fmla="*/ 608777 h 1217553"/>
              <a:gd name="connsiteX28" fmla="*/ 0 w 6836565"/>
              <a:gd name="connsiteY28" fmla="*/ 202930 h 12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6565" h="1217553" extrusionOk="0">
                <a:moveTo>
                  <a:pt x="0" y="202930"/>
                </a:moveTo>
                <a:cubicBezTo>
                  <a:pt x="23513" y="87523"/>
                  <a:pt x="111960" y="12291"/>
                  <a:pt x="202930" y="0"/>
                </a:cubicBezTo>
                <a:cubicBezTo>
                  <a:pt x="400669" y="9496"/>
                  <a:pt x="570634" y="-8382"/>
                  <a:pt x="781693" y="0"/>
                </a:cubicBezTo>
                <a:cubicBezTo>
                  <a:pt x="992752" y="8382"/>
                  <a:pt x="1316145" y="-3546"/>
                  <a:pt x="1553378" y="0"/>
                </a:cubicBezTo>
                <a:cubicBezTo>
                  <a:pt x="1790612" y="3546"/>
                  <a:pt x="1951251" y="24272"/>
                  <a:pt x="2260756" y="0"/>
                </a:cubicBezTo>
                <a:cubicBezTo>
                  <a:pt x="2570261" y="-24272"/>
                  <a:pt x="2510141" y="-11640"/>
                  <a:pt x="2710905" y="0"/>
                </a:cubicBezTo>
                <a:cubicBezTo>
                  <a:pt x="2911669" y="11640"/>
                  <a:pt x="3083282" y="16127"/>
                  <a:pt x="3289668" y="0"/>
                </a:cubicBezTo>
                <a:cubicBezTo>
                  <a:pt x="3496054" y="-16127"/>
                  <a:pt x="3687586" y="3960"/>
                  <a:pt x="3997046" y="0"/>
                </a:cubicBezTo>
                <a:cubicBezTo>
                  <a:pt x="4306506" y="-3960"/>
                  <a:pt x="4268699" y="11691"/>
                  <a:pt x="4447195" y="0"/>
                </a:cubicBezTo>
                <a:cubicBezTo>
                  <a:pt x="4625691" y="-11691"/>
                  <a:pt x="4868031" y="29997"/>
                  <a:pt x="5218880" y="0"/>
                </a:cubicBezTo>
                <a:cubicBezTo>
                  <a:pt x="5569730" y="-29997"/>
                  <a:pt x="5754182" y="-13845"/>
                  <a:pt x="5926257" y="0"/>
                </a:cubicBezTo>
                <a:cubicBezTo>
                  <a:pt x="6098332" y="13845"/>
                  <a:pt x="6443210" y="-10146"/>
                  <a:pt x="6633635" y="0"/>
                </a:cubicBezTo>
                <a:cubicBezTo>
                  <a:pt x="6729025" y="-18427"/>
                  <a:pt x="6835705" y="67657"/>
                  <a:pt x="6836565" y="202930"/>
                </a:cubicBezTo>
                <a:cubicBezTo>
                  <a:pt x="6850593" y="286621"/>
                  <a:pt x="6830642" y="433260"/>
                  <a:pt x="6836565" y="592543"/>
                </a:cubicBezTo>
                <a:cubicBezTo>
                  <a:pt x="6842488" y="751826"/>
                  <a:pt x="6828590" y="841179"/>
                  <a:pt x="6836565" y="1014623"/>
                </a:cubicBezTo>
                <a:cubicBezTo>
                  <a:pt x="6813521" y="1113729"/>
                  <a:pt x="6751500" y="1205225"/>
                  <a:pt x="6633635" y="1217553"/>
                </a:cubicBezTo>
                <a:cubicBezTo>
                  <a:pt x="6276909" y="1224283"/>
                  <a:pt x="6056669" y="1198142"/>
                  <a:pt x="5861950" y="1217553"/>
                </a:cubicBezTo>
                <a:cubicBezTo>
                  <a:pt x="5667231" y="1236964"/>
                  <a:pt x="5468663" y="1199086"/>
                  <a:pt x="5283187" y="1217553"/>
                </a:cubicBezTo>
                <a:cubicBezTo>
                  <a:pt x="5097711" y="1236020"/>
                  <a:pt x="4876658" y="1194480"/>
                  <a:pt x="4575809" y="1217553"/>
                </a:cubicBezTo>
                <a:cubicBezTo>
                  <a:pt x="4274960" y="1240626"/>
                  <a:pt x="4069526" y="1213188"/>
                  <a:pt x="3868432" y="1217553"/>
                </a:cubicBezTo>
                <a:cubicBezTo>
                  <a:pt x="3667338" y="1221918"/>
                  <a:pt x="3545286" y="1225541"/>
                  <a:pt x="3418283" y="1217553"/>
                </a:cubicBezTo>
                <a:cubicBezTo>
                  <a:pt x="3291280" y="1209565"/>
                  <a:pt x="3152302" y="1213036"/>
                  <a:pt x="2968133" y="1217553"/>
                </a:cubicBezTo>
                <a:cubicBezTo>
                  <a:pt x="2783964" y="1222071"/>
                  <a:pt x="2659397" y="1235883"/>
                  <a:pt x="2517984" y="1217553"/>
                </a:cubicBezTo>
                <a:cubicBezTo>
                  <a:pt x="2376571" y="1199223"/>
                  <a:pt x="2115927" y="1195641"/>
                  <a:pt x="2003527" y="1217553"/>
                </a:cubicBezTo>
                <a:cubicBezTo>
                  <a:pt x="1891127" y="1239465"/>
                  <a:pt x="1566522" y="1206575"/>
                  <a:pt x="1296150" y="1217553"/>
                </a:cubicBezTo>
                <a:cubicBezTo>
                  <a:pt x="1025778" y="1228531"/>
                  <a:pt x="444172" y="1196097"/>
                  <a:pt x="202930" y="1217553"/>
                </a:cubicBezTo>
                <a:cubicBezTo>
                  <a:pt x="96809" y="1215975"/>
                  <a:pt x="-14182" y="1119155"/>
                  <a:pt x="0" y="1014623"/>
                </a:cubicBezTo>
                <a:cubicBezTo>
                  <a:pt x="11678" y="895798"/>
                  <a:pt x="-12438" y="749080"/>
                  <a:pt x="0" y="608777"/>
                </a:cubicBezTo>
                <a:cubicBezTo>
                  <a:pt x="12438" y="468474"/>
                  <a:pt x="11683" y="327458"/>
                  <a:pt x="0" y="202930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한계점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C0BE6-4CB5-7976-8226-C798CD407B37}"/>
              </a:ext>
            </a:extLst>
          </p:cNvPr>
          <p:cNvSpPr txBox="1"/>
          <p:nvPr/>
        </p:nvSpPr>
        <p:spPr>
          <a:xfrm>
            <a:off x="687762" y="5176876"/>
            <a:ext cx="770002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위와 같은 상황에서 이 가정을 이용한 모델들은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예측하려는 공간을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흰색으로 예측하는 오류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범할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 descr="다채로움, 스크린샷, 크리스마스 트리, 빛이(가) 표시된 사진&#10;&#10;자동 생성된 설명">
            <a:extLst>
              <a:ext uri="{FF2B5EF4-FFF2-40B4-BE49-F238E27FC236}">
                <a16:creationId xmlns:a16="http://schemas.microsoft.com/office/drawing/2014/main" id="{2F1852F9-25EA-DF49-F5D4-465A8A564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39096"/>
            <a:ext cx="2977939" cy="3073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2B950-B4DA-52C6-1D82-9006A75488A3}"/>
              </a:ext>
            </a:extLst>
          </p:cNvPr>
          <p:cNvSpPr txBox="1"/>
          <p:nvPr/>
        </p:nvSpPr>
        <p:spPr>
          <a:xfrm>
            <a:off x="899592" y="149065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국소일치성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726EC90-8690-4402-38EA-CBD96AB945D0}"/>
              </a:ext>
            </a:extLst>
          </p:cNvPr>
          <p:cNvSpPr/>
          <p:nvPr/>
        </p:nvSpPr>
        <p:spPr>
          <a:xfrm>
            <a:off x="4508938" y="3477635"/>
            <a:ext cx="550996" cy="550996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C55A9E-C09A-A1B2-7C15-46365408B854}"/>
              </a:ext>
            </a:extLst>
          </p:cNvPr>
          <p:cNvSpPr/>
          <p:nvPr/>
        </p:nvSpPr>
        <p:spPr>
          <a:xfrm>
            <a:off x="4537773" y="2408699"/>
            <a:ext cx="550996" cy="550996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60AD6-06E4-C64C-6FCA-F069E7379806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</p:spTree>
    <p:extLst>
      <p:ext uri="{BB962C8B-B14F-4D97-AF65-F5344CB8AC3E}">
        <p14:creationId xmlns:p14="http://schemas.microsoft.com/office/powerpoint/2010/main" val="264794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모델의 한계점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AB6F9C-8BA2-B589-0B9A-4E9AF2289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23"/>
          <a:stretch/>
        </p:blipFill>
        <p:spPr>
          <a:xfrm>
            <a:off x="667153" y="2204864"/>
            <a:ext cx="4126883" cy="24272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7363B9-A290-5039-79CF-5D39DE8E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66" b="-1043"/>
          <a:stretch/>
        </p:blipFill>
        <p:spPr>
          <a:xfrm>
            <a:off x="4537774" y="2204863"/>
            <a:ext cx="4126885" cy="24272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E9E86-3CDD-0FBF-B438-C60EF1B97385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BAC33-CB1F-6770-029D-A08FDEA79F39}"/>
              </a:ext>
            </a:extLst>
          </p:cNvPr>
          <p:cNvSpPr txBox="1"/>
          <p:nvPr/>
        </p:nvSpPr>
        <p:spPr>
          <a:xfrm>
            <a:off x="2730594" y="6302694"/>
            <a:ext cx="6147160" cy="34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0" i="0" dirty="0">
                <a:solidFill>
                  <a:schemeClr val="bg1">
                    <a:lumMod val="6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굳이 체계적이고 합리적인 판단을 할 필요가 없는 상황에서 신속하게 사용하는 어림짐작의 기술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A9D3B-0105-1649-CC87-8817F175BF5A}"/>
              </a:ext>
            </a:extLst>
          </p:cNvPr>
          <p:cNvSpPr txBox="1"/>
          <p:nvPr/>
        </p:nvSpPr>
        <p:spPr>
          <a:xfrm>
            <a:off x="899592" y="149065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귀납적 편향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E17C6DDD-DA7A-2BEF-6795-C99E06AFC8E7}"/>
              </a:ext>
            </a:extLst>
          </p:cNvPr>
          <p:cNvSpPr/>
          <p:nvPr/>
        </p:nvSpPr>
        <p:spPr>
          <a:xfrm>
            <a:off x="1153715" y="5079233"/>
            <a:ext cx="6836565" cy="1217553"/>
          </a:xfrm>
          <a:custGeom>
            <a:avLst/>
            <a:gdLst>
              <a:gd name="connsiteX0" fmla="*/ 0 w 6836565"/>
              <a:gd name="connsiteY0" fmla="*/ 202930 h 1217553"/>
              <a:gd name="connsiteX1" fmla="*/ 202930 w 6836565"/>
              <a:gd name="connsiteY1" fmla="*/ 0 h 1217553"/>
              <a:gd name="connsiteX2" fmla="*/ 781693 w 6836565"/>
              <a:gd name="connsiteY2" fmla="*/ 0 h 1217553"/>
              <a:gd name="connsiteX3" fmla="*/ 1553378 w 6836565"/>
              <a:gd name="connsiteY3" fmla="*/ 0 h 1217553"/>
              <a:gd name="connsiteX4" fmla="*/ 2260756 w 6836565"/>
              <a:gd name="connsiteY4" fmla="*/ 0 h 1217553"/>
              <a:gd name="connsiteX5" fmla="*/ 2710905 w 6836565"/>
              <a:gd name="connsiteY5" fmla="*/ 0 h 1217553"/>
              <a:gd name="connsiteX6" fmla="*/ 3289668 w 6836565"/>
              <a:gd name="connsiteY6" fmla="*/ 0 h 1217553"/>
              <a:gd name="connsiteX7" fmla="*/ 3997046 w 6836565"/>
              <a:gd name="connsiteY7" fmla="*/ 0 h 1217553"/>
              <a:gd name="connsiteX8" fmla="*/ 4447195 w 6836565"/>
              <a:gd name="connsiteY8" fmla="*/ 0 h 1217553"/>
              <a:gd name="connsiteX9" fmla="*/ 5218880 w 6836565"/>
              <a:gd name="connsiteY9" fmla="*/ 0 h 1217553"/>
              <a:gd name="connsiteX10" fmla="*/ 5926257 w 6836565"/>
              <a:gd name="connsiteY10" fmla="*/ 0 h 1217553"/>
              <a:gd name="connsiteX11" fmla="*/ 6633635 w 6836565"/>
              <a:gd name="connsiteY11" fmla="*/ 0 h 1217553"/>
              <a:gd name="connsiteX12" fmla="*/ 6836565 w 6836565"/>
              <a:gd name="connsiteY12" fmla="*/ 202930 h 1217553"/>
              <a:gd name="connsiteX13" fmla="*/ 6836565 w 6836565"/>
              <a:gd name="connsiteY13" fmla="*/ 592543 h 1217553"/>
              <a:gd name="connsiteX14" fmla="*/ 6836565 w 6836565"/>
              <a:gd name="connsiteY14" fmla="*/ 1014623 h 1217553"/>
              <a:gd name="connsiteX15" fmla="*/ 6633635 w 6836565"/>
              <a:gd name="connsiteY15" fmla="*/ 1217553 h 1217553"/>
              <a:gd name="connsiteX16" fmla="*/ 5861950 w 6836565"/>
              <a:gd name="connsiteY16" fmla="*/ 1217553 h 1217553"/>
              <a:gd name="connsiteX17" fmla="*/ 5283187 w 6836565"/>
              <a:gd name="connsiteY17" fmla="*/ 1217553 h 1217553"/>
              <a:gd name="connsiteX18" fmla="*/ 4575809 w 6836565"/>
              <a:gd name="connsiteY18" fmla="*/ 1217553 h 1217553"/>
              <a:gd name="connsiteX19" fmla="*/ 3868432 w 6836565"/>
              <a:gd name="connsiteY19" fmla="*/ 1217553 h 1217553"/>
              <a:gd name="connsiteX20" fmla="*/ 3418283 w 6836565"/>
              <a:gd name="connsiteY20" fmla="*/ 1217553 h 1217553"/>
              <a:gd name="connsiteX21" fmla="*/ 2968133 w 6836565"/>
              <a:gd name="connsiteY21" fmla="*/ 1217553 h 1217553"/>
              <a:gd name="connsiteX22" fmla="*/ 2517984 w 6836565"/>
              <a:gd name="connsiteY22" fmla="*/ 1217553 h 1217553"/>
              <a:gd name="connsiteX23" fmla="*/ 2003527 w 6836565"/>
              <a:gd name="connsiteY23" fmla="*/ 1217553 h 1217553"/>
              <a:gd name="connsiteX24" fmla="*/ 1296150 w 6836565"/>
              <a:gd name="connsiteY24" fmla="*/ 1217553 h 1217553"/>
              <a:gd name="connsiteX25" fmla="*/ 202930 w 6836565"/>
              <a:gd name="connsiteY25" fmla="*/ 1217553 h 1217553"/>
              <a:gd name="connsiteX26" fmla="*/ 0 w 6836565"/>
              <a:gd name="connsiteY26" fmla="*/ 1014623 h 1217553"/>
              <a:gd name="connsiteX27" fmla="*/ 0 w 6836565"/>
              <a:gd name="connsiteY27" fmla="*/ 608777 h 1217553"/>
              <a:gd name="connsiteX28" fmla="*/ 0 w 6836565"/>
              <a:gd name="connsiteY28" fmla="*/ 202930 h 12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6565" h="1217553" extrusionOk="0">
                <a:moveTo>
                  <a:pt x="0" y="202930"/>
                </a:moveTo>
                <a:cubicBezTo>
                  <a:pt x="23513" y="87523"/>
                  <a:pt x="111960" y="12291"/>
                  <a:pt x="202930" y="0"/>
                </a:cubicBezTo>
                <a:cubicBezTo>
                  <a:pt x="400669" y="9496"/>
                  <a:pt x="570634" y="-8382"/>
                  <a:pt x="781693" y="0"/>
                </a:cubicBezTo>
                <a:cubicBezTo>
                  <a:pt x="992752" y="8382"/>
                  <a:pt x="1316145" y="-3546"/>
                  <a:pt x="1553378" y="0"/>
                </a:cubicBezTo>
                <a:cubicBezTo>
                  <a:pt x="1790612" y="3546"/>
                  <a:pt x="1951251" y="24272"/>
                  <a:pt x="2260756" y="0"/>
                </a:cubicBezTo>
                <a:cubicBezTo>
                  <a:pt x="2570261" y="-24272"/>
                  <a:pt x="2510141" y="-11640"/>
                  <a:pt x="2710905" y="0"/>
                </a:cubicBezTo>
                <a:cubicBezTo>
                  <a:pt x="2911669" y="11640"/>
                  <a:pt x="3083282" y="16127"/>
                  <a:pt x="3289668" y="0"/>
                </a:cubicBezTo>
                <a:cubicBezTo>
                  <a:pt x="3496054" y="-16127"/>
                  <a:pt x="3687586" y="3960"/>
                  <a:pt x="3997046" y="0"/>
                </a:cubicBezTo>
                <a:cubicBezTo>
                  <a:pt x="4306506" y="-3960"/>
                  <a:pt x="4268699" y="11691"/>
                  <a:pt x="4447195" y="0"/>
                </a:cubicBezTo>
                <a:cubicBezTo>
                  <a:pt x="4625691" y="-11691"/>
                  <a:pt x="4868031" y="29997"/>
                  <a:pt x="5218880" y="0"/>
                </a:cubicBezTo>
                <a:cubicBezTo>
                  <a:pt x="5569730" y="-29997"/>
                  <a:pt x="5754182" y="-13845"/>
                  <a:pt x="5926257" y="0"/>
                </a:cubicBezTo>
                <a:cubicBezTo>
                  <a:pt x="6098332" y="13845"/>
                  <a:pt x="6443210" y="-10146"/>
                  <a:pt x="6633635" y="0"/>
                </a:cubicBezTo>
                <a:cubicBezTo>
                  <a:pt x="6729025" y="-18427"/>
                  <a:pt x="6835705" y="67657"/>
                  <a:pt x="6836565" y="202930"/>
                </a:cubicBezTo>
                <a:cubicBezTo>
                  <a:pt x="6850593" y="286621"/>
                  <a:pt x="6830642" y="433260"/>
                  <a:pt x="6836565" y="592543"/>
                </a:cubicBezTo>
                <a:cubicBezTo>
                  <a:pt x="6842488" y="751826"/>
                  <a:pt x="6828590" y="841179"/>
                  <a:pt x="6836565" y="1014623"/>
                </a:cubicBezTo>
                <a:cubicBezTo>
                  <a:pt x="6813521" y="1113729"/>
                  <a:pt x="6751500" y="1205225"/>
                  <a:pt x="6633635" y="1217553"/>
                </a:cubicBezTo>
                <a:cubicBezTo>
                  <a:pt x="6276909" y="1224283"/>
                  <a:pt x="6056669" y="1198142"/>
                  <a:pt x="5861950" y="1217553"/>
                </a:cubicBezTo>
                <a:cubicBezTo>
                  <a:pt x="5667231" y="1236964"/>
                  <a:pt x="5468663" y="1199086"/>
                  <a:pt x="5283187" y="1217553"/>
                </a:cubicBezTo>
                <a:cubicBezTo>
                  <a:pt x="5097711" y="1236020"/>
                  <a:pt x="4876658" y="1194480"/>
                  <a:pt x="4575809" y="1217553"/>
                </a:cubicBezTo>
                <a:cubicBezTo>
                  <a:pt x="4274960" y="1240626"/>
                  <a:pt x="4069526" y="1213188"/>
                  <a:pt x="3868432" y="1217553"/>
                </a:cubicBezTo>
                <a:cubicBezTo>
                  <a:pt x="3667338" y="1221918"/>
                  <a:pt x="3545286" y="1225541"/>
                  <a:pt x="3418283" y="1217553"/>
                </a:cubicBezTo>
                <a:cubicBezTo>
                  <a:pt x="3291280" y="1209565"/>
                  <a:pt x="3152302" y="1213036"/>
                  <a:pt x="2968133" y="1217553"/>
                </a:cubicBezTo>
                <a:cubicBezTo>
                  <a:pt x="2783964" y="1222071"/>
                  <a:pt x="2659397" y="1235883"/>
                  <a:pt x="2517984" y="1217553"/>
                </a:cubicBezTo>
                <a:cubicBezTo>
                  <a:pt x="2376571" y="1199223"/>
                  <a:pt x="2115927" y="1195641"/>
                  <a:pt x="2003527" y="1217553"/>
                </a:cubicBezTo>
                <a:cubicBezTo>
                  <a:pt x="1891127" y="1239465"/>
                  <a:pt x="1566522" y="1206575"/>
                  <a:pt x="1296150" y="1217553"/>
                </a:cubicBezTo>
                <a:cubicBezTo>
                  <a:pt x="1025778" y="1228531"/>
                  <a:pt x="444172" y="1196097"/>
                  <a:pt x="202930" y="1217553"/>
                </a:cubicBezTo>
                <a:cubicBezTo>
                  <a:pt x="96809" y="1215975"/>
                  <a:pt x="-14182" y="1119155"/>
                  <a:pt x="0" y="1014623"/>
                </a:cubicBezTo>
                <a:cubicBezTo>
                  <a:pt x="11678" y="895798"/>
                  <a:pt x="-12438" y="749080"/>
                  <a:pt x="0" y="608777"/>
                </a:cubicBezTo>
                <a:cubicBezTo>
                  <a:pt x="12438" y="468474"/>
                  <a:pt x="11683" y="327458"/>
                  <a:pt x="0" y="202930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885FB-41B8-4B01-C0DE-2219603D973C}"/>
              </a:ext>
            </a:extLst>
          </p:cNvPr>
          <p:cNvSpPr txBox="1"/>
          <p:nvPr/>
        </p:nvSpPr>
        <p:spPr>
          <a:xfrm>
            <a:off x="721989" y="5246317"/>
            <a:ext cx="770002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데이터 이외의 데이터에 대해서도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성능을 일반화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 위해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모델의 가정이나 구조에 존재하는 </a:t>
            </a:r>
            <a:r>
              <a:rPr lang="ko-KR" altLang="en-US" dirty="0" err="1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휴리스틱한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" name="Object 38">
            <a:extLst>
              <a:ext uri="{FF2B5EF4-FFF2-40B4-BE49-F238E27FC236}">
                <a16:creationId xmlns:a16="http://schemas.microsoft.com/office/drawing/2014/main" id="{1727FD2E-E838-1675-E1BD-AA7B842604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489706">
            <a:off x="6768664" y="6030444"/>
            <a:ext cx="482091" cy="2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 모델의 한계점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6CE0BD39-B2C2-7388-83C9-CBA61D965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34" y="1921359"/>
            <a:ext cx="5520731" cy="2895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579A3-AE9A-4181-7E88-21F0B206FD77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A31DA-278D-04D5-D4A8-AAB5D880BB28}"/>
              </a:ext>
            </a:extLst>
          </p:cNvPr>
          <p:cNvSpPr txBox="1"/>
          <p:nvPr/>
        </p:nvSpPr>
        <p:spPr>
          <a:xfrm>
            <a:off x="899592" y="149065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귀납적 편향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71D6918E-61D1-DCD9-E5F5-C7819C5C62C7}"/>
              </a:ext>
            </a:extLst>
          </p:cNvPr>
          <p:cNvSpPr/>
          <p:nvPr/>
        </p:nvSpPr>
        <p:spPr>
          <a:xfrm>
            <a:off x="1153715" y="5079233"/>
            <a:ext cx="6836565" cy="1217553"/>
          </a:xfrm>
          <a:custGeom>
            <a:avLst/>
            <a:gdLst>
              <a:gd name="connsiteX0" fmla="*/ 0 w 6836565"/>
              <a:gd name="connsiteY0" fmla="*/ 202930 h 1217553"/>
              <a:gd name="connsiteX1" fmla="*/ 202930 w 6836565"/>
              <a:gd name="connsiteY1" fmla="*/ 0 h 1217553"/>
              <a:gd name="connsiteX2" fmla="*/ 781693 w 6836565"/>
              <a:gd name="connsiteY2" fmla="*/ 0 h 1217553"/>
              <a:gd name="connsiteX3" fmla="*/ 1553378 w 6836565"/>
              <a:gd name="connsiteY3" fmla="*/ 0 h 1217553"/>
              <a:gd name="connsiteX4" fmla="*/ 2260756 w 6836565"/>
              <a:gd name="connsiteY4" fmla="*/ 0 h 1217553"/>
              <a:gd name="connsiteX5" fmla="*/ 2710905 w 6836565"/>
              <a:gd name="connsiteY5" fmla="*/ 0 h 1217553"/>
              <a:gd name="connsiteX6" fmla="*/ 3289668 w 6836565"/>
              <a:gd name="connsiteY6" fmla="*/ 0 h 1217553"/>
              <a:gd name="connsiteX7" fmla="*/ 3997046 w 6836565"/>
              <a:gd name="connsiteY7" fmla="*/ 0 h 1217553"/>
              <a:gd name="connsiteX8" fmla="*/ 4447195 w 6836565"/>
              <a:gd name="connsiteY8" fmla="*/ 0 h 1217553"/>
              <a:gd name="connsiteX9" fmla="*/ 5218880 w 6836565"/>
              <a:gd name="connsiteY9" fmla="*/ 0 h 1217553"/>
              <a:gd name="connsiteX10" fmla="*/ 5926257 w 6836565"/>
              <a:gd name="connsiteY10" fmla="*/ 0 h 1217553"/>
              <a:gd name="connsiteX11" fmla="*/ 6633635 w 6836565"/>
              <a:gd name="connsiteY11" fmla="*/ 0 h 1217553"/>
              <a:gd name="connsiteX12" fmla="*/ 6836565 w 6836565"/>
              <a:gd name="connsiteY12" fmla="*/ 202930 h 1217553"/>
              <a:gd name="connsiteX13" fmla="*/ 6836565 w 6836565"/>
              <a:gd name="connsiteY13" fmla="*/ 592543 h 1217553"/>
              <a:gd name="connsiteX14" fmla="*/ 6836565 w 6836565"/>
              <a:gd name="connsiteY14" fmla="*/ 1014623 h 1217553"/>
              <a:gd name="connsiteX15" fmla="*/ 6633635 w 6836565"/>
              <a:gd name="connsiteY15" fmla="*/ 1217553 h 1217553"/>
              <a:gd name="connsiteX16" fmla="*/ 5861950 w 6836565"/>
              <a:gd name="connsiteY16" fmla="*/ 1217553 h 1217553"/>
              <a:gd name="connsiteX17" fmla="*/ 5283187 w 6836565"/>
              <a:gd name="connsiteY17" fmla="*/ 1217553 h 1217553"/>
              <a:gd name="connsiteX18" fmla="*/ 4575809 w 6836565"/>
              <a:gd name="connsiteY18" fmla="*/ 1217553 h 1217553"/>
              <a:gd name="connsiteX19" fmla="*/ 3868432 w 6836565"/>
              <a:gd name="connsiteY19" fmla="*/ 1217553 h 1217553"/>
              <a:gd name="connsiteX20" fmla="*/ 3418283 w 6836565"/>
              <a:gd name="connsiteY20" fmla="*/ 1217553 h 1217553"/>
              <a:gd name="connsiteX21" fmla="*/ 2968133 w 6836565"/>
              <a:gd name="connsiteY21" fmla="*/ 1217553 h 1217553"/>
              <a:gd name="connsiteX22" fmla="*/ 2517984 w 6836565"/>
              <a:gd name="connsiteY22" fmla="*/ 1217553 h 1217553"/>
              <a:gd name="connsiteX23" fmla="*/ 2003527 w 6836565"/>
              <a:gd name="connsiteY23" fmla="*/ 1217553 h 1217553"/>
              <a:gd name="connsiteX24" fmla="*/ 1296150 w 6836565"/>
              <a:gd name="connsiteY24" fmla="*/ 1217553 h 1217553"/>
              <a:gd name="connsiteX25" fmla="*/ 202930 w 6836565"/>
              <a:gd name="connsiteY25" fmla="*/ 1217553 h 1217553"/>
              <a:gd name="connsiteX26" fmla="*/ 0 w 6836565"/>
              <a:gd name="connsiteY26" fmla="*/ 1014623 h 1217553"/>
              <a:gd name="connsiteX27" fmla="*/ 0 w 6836565"/>
              <a:gd name="connsiteY27" fmla="*/ 608777 h 1217553"/>
              <a:gd name="connsiteX28" fmla="*/ 0 w 6836565"/>
              <a:gd name="connsiteY28" fmla="*/ 202930 h 12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6565" h="1217553" extrusionOk="0">
                <a:moveTo>
                  <a:pt x="0" y="202930"/>
                </a:moveTo>
                <a:cubicBezTo>
                  <a:pt x="23513" y="87523"/>
                  <a:pt x="111960" y="12291"/>
                  <a:pt x="202930" y="0"/>
                </a:cubicBezTo>
                <a:cubicBezTo>
                  <a:pt x="400669" y="9496"/>
                  <a:pt x="570634" y="-8382"/>
                  <a:pt x="781693" y="0"/>
                </a:cubicBezTo>
                <a:cubicBezTo>
                  <a:pt x="992752" y="8382"/>
                  <a:pt x="1316145" y="-3546"/>
                  <a:pt x="1553378" y="0"/>
                </a:cubicBezTo>
                <a:cubicBezTo>
                  <a:pt x="1790612" y="3546"/>
                  <a:pt x="1951251" y="24272"/>
                  <a:pt x="2260756" y="0"/>
                </a:cubicBezTo>
                <a:cubicBezTo>
                  <a:pt x="2570261" y="-24272"/>
                  <a:pt x="2510141" y="-11640"/>
                  <a:pt x="2710905" y="0"/>
                </a:cubicBezTo>
                <a:cubicBezTo>
                  <a:pt x="2911669" y="11640"/>
                  <a:pt x="3083282" y="16127"/>
                  <a:pt x="3289668" y="0"/>
                </a:cubicBezTo>
                <a:cubicBezTo>
                  <a:pt x="3496054" y="-16127"/>
                  <a:pt x="3687586" y="3960"/>
                  <a:pt x="3997046" y="0"/>
                </a:cubicBezTo>
                <a:cubicBezTo>
                  <a:pt x="4306506" y="-3960"/>
                  <a:pt x="4268699" y="11691"/>
                  <a:pt x="4447195" y="0"/>
                </a:cubicBezTo>
                <a:cubicBezTo>
                  <a:pt x="4625691" y="-11691"/>
                  <a:pt x="4868031" y="29997"/>
                  <a:pt x="5218880" y="0"/>
                </a:cubicBezTo>
                <a:cubicBezTo>
                  <a:pt x="5569730" y="-29997"/>
                  <a:pt x="5754182" y="-13845"/>
                  <a:pt x="5926257" y="0"/>
                </a:cubicBezTo>
                <a:cubicBezTo>
                  <a:pt x="6098332" y="13845"/>
                  <a:pt x="6443210" y="-10146"/>
                  <a:pt x="6633635" y="0"/>
                </a:cubicBezTo>
                <a:cubicBezTo>
                  <a:pt x="6729025" y="-18427"/>
                  <a:pt x="6835705" y="67657"/>
                  <a:pt x="6836565" y="202930"/>
                </a:cubicBezTo>
                <a:cubicBezTo>
                  <a:pt x="6850593" y="286621"/>
                  <a:pt x="6830642" y="433260"/>
                  <a:pt x="6836565" y="592543"/>
                </a:cubicBezTo>
                <a:cubicBezTo>
                  <a:pt x="6842488" y="751826"/>
                  <a:pt x="6828590" y="841179"/>
                  <a:pt x="6836565" y="1014623"/>
                </a:cubicBezTo>
                <a:cubicBezTo>
                  <a:pt x="6813521" y="1113729"/>
                  <a:pt x="6751500" y="1205225"/>
                  <a:pt x="6633635" y="1217553"/>
                </a:cubicBezTo>
                <a:cubicBezTo>
                  <a:pt x="6276909" y="1224283"/>
                  <a:pt x="6056669" y="1198142"/>
                  <a:pt x="5861950" y="1217553"/>
                </a:cubicBezTo>
                <a:cubicBezTo>
                  <a:pt x="5667231" y="1236964"/>
                  <a:pt x="5468663" y="1199086"/>
                  <a:pt x="5283187" y="1217553"/>
                </a:cubicBezTo>
                <a:cubicBezTo>
                  <a:pt x="5097711" y="1236020"/>
                  <a:pt x="4876658" y="1194480"/>
                  <a:pt x="4575809" y="1217553"/>
                </a:cubicBezTo>
                <a:cubicBezTo>
                  <a:pt x="4274960" y="1240626"/>
                  <a:pt x="4069526" y="1213188"/>
                  <a:pt x="3868432" y="1217553"/>
                </a:cubicBezTo>
                <a:cubicBezTo>
                  <a:pt x="3667338" y="1221918"/>
                  <a:pt x="3545286" y="1225541"/>
                  <a:pt x="3418283" y="1217553"/>
                </a:cubicBezTo>
                <a:cubicBezTo>
                  <a:pt x="3291280" y="1209565"/>
                  <a:pt x="3152302" y="1213036"/>
                  <a:pt x="2968133" y="1217553"/>
                </a:cubicBezTo>
                <a:cubicBezTo>
                  <a:pt x="2783964" y="1222071"/>
                  <a:pt x="2659397" y="1235883"/>
                  <a:pt x="2517984" y="1217553"/>
                </a:cubicBezTo>
                <a:cubicBezTo>
                  <a:pt x="2376571" y="1199223"/>
                  <a:pt x="2115927" y="1195641"/>
                  <a:pt x="2003527" y="1217553"/>
                </a:cubicBezTo>
                <a:cubicBezTo>
                  <a:pt x="1891127" y="1239465"/>
                  <a:pt x="1566522" y="1206575"/>
                  <a:pt x="1296150" y="1217553"/>
                </a:cubicBezTo>
                <a:cubicBezTo>
                  <a:pt x="1025778" y="1228531"/>
                  <a:pt x="444172" y="1196097"/>
                  <a:pt x="202930" y="1217553"/>
                </a:cubicBezTo>
                <a:cubicBezTo>
                  <a:pt x="96809" y="1215975"/>
                  <a:pt x="-14182" y="1119155"/>
                  <a:pt x="0" y="1014623"/>
                </a:cubicBezTo>
                <a:cubicBezTo>
                  <a:pt x="11678" y="895798"/>
                  <a:pt x="-12438" y="749080"/>
                  <a:pt x="0" y="608777"/>
                </a:cubicBezTo>
                <a:cubicBezTo>
                  <a:pt x="12438" y="468474"/>
                  <a:pt x="11683" y="327458"/>
                  <a:pt x="0" y="202930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4DAEB-5083-ABB5-F50B-967862A61458}"/>
              </a:ext>
            </a:extLst>
          </p:cNvPr>
          <p:cNvSpPr txBox="1"/>
          <p:nvPr/>
        </p:nvSpPr>
        <p:spPr>
          <a:xfrm>
            <a:off x="721989" y="5246317"/>
            <a:ext cx="770002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MLP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모델이 가진 귀납적 편향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부드러운 결정경계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영향으로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정형 데이터에서 성능이 트리기반 모델보다 좋지 못함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88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8;p6">
            <a:extLst>
              <a:ext uri="{FF2B5EF4-FFF2-40B4-BE49-F238E27FC236}">
                <a16:creationId xmlns:a16="http://schemas.microsoft.com/office/drawing/2014/main" id="{DA5FBA8F-E7E2-B6CE-75E4-B843DD1461A0}"/>
              </a:ext>
            </a:extLst>
          </p:cNvPr>
          <p:cNvSpPr/>
          <p:nvPr/>
        </p:nvSpPr>
        <p:spPr>
          <a:xfrm>
            <a:off x="676118" y="1916832"/>
            <a:ext cx="7791764" cy="110640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</a:t>
            </a:r>
            <a:endParaRPr kumimoji="0" lang="ko-KR" altLang="en-US" sz="3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1E8484-DB99-D433-1972-F38FF898F31C}"/>
              </a:ext>
            </a:extLst>
          </p:cNvPr>
          <p:cNvGrpSpPr/>
          <p:nvPr/>
        </p:nvGrpSpPr>
        <p:grpSpPr>
          <a:xfrm>
            <a:off x="582596" y="1059815"/>
            <a:ext cx="5407882" cy="1028443"/>
            <a:chOff x="539552" y="1010995"/>
            <a:chExt cx="5407882" cy="10284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DF560A-E065-B18E-34C0-7BBF702CC144}"/>
                </a:ext>
              </a:extLst>
            </p:cNvPr>
            <p:cNvSpPr txBox="1"/>
            <p:nvPr/>
          </p:nvSpPr>
          <p:spPr>
            <a:xfrm>
              <a:off x="677205" y="1010995"/>
              <a:ext cx="2915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 err="1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머신러닝</a:t>
              </a:r>
              <a:r>
                <a:rPr lang="ko-KR" altLang="en-US" sz="20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vs </a:t>
              </a:r>
              <a:r>
                <a:rPr lang="ko-KR" altLang="en-US" sz="20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딥러닝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293D2BE-9F15-538B-8453-33C363ACD6B6}"/>
                </a:ext>
              </a:extLst>
            </p:cNvPr>
            <p:cNvSpPr/>
            <p:nvPr/>
          </p:nvSpPr>
          <p:spPr>
            <a:xfrm>
              <a:off x="539552" y="1040612"/>
              <a:ext cx="86072" cy="38633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4EC85F-04D2-9107-6F45-082B0C0FF6FC}"/>
                </a:ext>
              </a:extLst>
            </p:cNvPr>
            <p:cNvSpPr txBox="1"/>
            <p:nvPr/>
          </p:nvSpPr>
          <p:spPr>
            <a:xfrm>
              <a:off x="762858" y="1639328"/>
              <a:ext cx="5184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특징 공학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(Feature Engineering)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9D664D-27BF-3071-66D9-498759BF4821}"/>
              </a:ext>
            </a:extLst>
          </p:cNvPr>
          <p:cNvSpPr txBox="1"/>
          <p:nvPr/>
        </p:nvSpPr>
        <p:spPr>
          <a:xfrm>
            <a:off x="1223628" y="1984390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 분석과정에서 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데이터로부터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유의미한 변수를 추출하고 가공하는 과정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45850-3BFC-5976-F27C-673F982AF8CB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</p:spTree>
    <p:extLst>
      <p:ext uri="{BB962C8B-B14F-4D97-AF65-F5344CB8AC3E}">
        <p14:creationId xmlns:p14="http://schemas.microsoft.com/office/powerpoint/2010/main" val="135605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8;p6">
            <a:extLst>
              <a:ext uri="{FF2B5EF4-FFF2-40B4-BE49-F238E27FC236}">
                <a16:creationId xmlns:a16="http://schemas.microsoft.com/office/drawing/2014/main" id="{DA5FBA8F-E7E2-B6CE-75E4-B843DD1461A0}"/>
              </a:ext>
            </a:extLst>
          </p:cNvPr>
          <p:cNvSpPr/>
          <p:nvPr/>
        </p:nvSpPr>
        <p:spPr>
          <a:xfrm>
            <a:off x="676118" y="1916832"/>
            <a:ext cx="7791764" cy="110640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</a:t>
            </a:r>
            <a:endParaRPr kumimoji="0" lang="ko-KR" altLang="en-US" sz="3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1E8484-DB99-D433-1972-F38FF898F31C}"/>
              </a:ext>
            </a:extLst>
          </p:cNvPr>
          <p:cNvGrpSpPr/>
          <p:nvPr/>
        </p:nvGrpSpPr>
        <p:grpSpPr>
          <a:xfrm>
            <a:off x="582596" y="1059815"/>
            <a:ext cx="5407882" cy="1028443"/>
            <a:chOff x="539552" y="1010995"/>
            <a:chExt cx="5407882" cy="10284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DF560A-E065-B18E-34C0-7BBF702CC144}"/>
                </a:ext>
              </a:extLst>
            </p:cNvPr>
            <p:cNvSpPr txBox="1"/>
            <p:nvPr/>
          </p:nvSpPr>
          <p:spPr>
            <a:xfrm>
              <a:off x="677205" y="1010995"/>
              <a:ext cx="2915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 err="1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머신러닝</a:t>
              </a:r>
              <a:r>
                <a:rPr lang="ko-KR" altLang="en-US" sz="20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vs </a:t>
              </a:r>
              <a:r>
                <a:rPr lang="ko-KR" altLang="en-US" sz="20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딥러닝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293D2BE-9F15-538B-8453-33C363ACD6B6}"/>
                </a:ext>
              </a:extLst>
            </p:cNvPr>
            <p:cNvSpPr/>
            <p:nvPr/>
          </p:nvSpPr>
          <p:spPr>
            <a:xfrm>
              <a:off x="539552" y="1040612"/>
              <a:ext cx="86072" cy="38633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4EC85F-04D2-9107-6F45-082B0C0FF6FC}"/>
                </a:ext>
              </a:extLst>
            </p:cNvPr>
            <p:cNvSpPr txBox="1"/>
            <p:nvPr/>
          </p:nvSpPr>
          <p:spPr>
            <a:xfrm>
              <a:off x="762858" y="1639328"/>
              <a:ext cx="5184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특징 공학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(Feature Engineering)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9D664D-27BF-3071-66D9-498759BF4821}"/>
              </a:ext>
            </a:extLst>
          </p:cNvPr>
          <p:cNvSpPr txBox="1"/>
          <p:nvPr/>
        </p:nvSpPr>
        <p:spPr>
          <a:xfrm>
            <a:off x="1223628" y="1984390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 분석과정에서 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데이터로부터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유의미한 변수를 추출하고 가공하는 과정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45850-3BFC-5976-F27C-673F982AF8CB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64D345-2F07-6D6A-FF54-426342C985C3}"/>
              </a:ext>
            </a:extLst>
          </p:cNvPr>
          <p:cNvSpPr/>
          <p:nvPr/>
        </p:nvSpPr>
        <p:spPr>
          <a:xfrm>
            <a:off x="625632" y="1688147"/>
            <a:ext cx="8122832" cy="4457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38;p6">
            <a:extLst>
              <a:ext uri="{FF2B5EF4-FFF2-40B4-BE49-F238E27FC236}">
                <a16:creationId xmlns:a16="http://schemas.microsoft.com/office/drawing/2014/main" id="{A61864D9-DFE4-C110-1C9C-91D4ED8EBFA5}"/>
              </a:ext>
            </a:extLst>
          </p:cNvPr>
          <p:cNvSpPr/>
          <p:nvPr/>
        </p:nvSpPr>
        <p:spPr>
          <a:xfrm>
            <a:off x="676118" y="1916832"/>
            <a:ext cx="7791764" cy="110640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AED11-2007-74E3-5CBD-3865D7F76A45}"/>
              </a:ext>
            </a:extLst>
          </p:cNvPr>
          <p:cNvSpPr txBox="1"/>
          <p:nvPr/>
        </p:nvSpPr>
        <p:spPr>
          <a:xfrm>
            <a:off x="1223628" y="1984390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 분석과정에서 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데이터로부터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유의미한 변수를 추출하고 가공하는 과정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7" name="그림 1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1961E1C-9513-01A6-AAC1-5163C22072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r="15421"/>
          <a:stretch/>
        </p:blipFill>
        <p:spPr>
          <a:xfrm>
            <a:off x="1378411" y="2022264"/>
            <a:ext cx="6617273" cy="257122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6272DE-9036-EA15-7250-639E3A87E97A}"/>
              </a:ext>
            </a:extLst>
          </p:cNvPr>
          <p:cNvSpPr/>
          <p:nvPr/>
        </p:nvSpPr>
        <p:spPr>
          <a:xfrm>
            <a:off x="2775525" y="1831094"/>
            <a:ext cx="3888432" cy="2762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C3A610-67DD-E04E-81C1-ADA81B91615D}"/>
              </a:ext>
            </a:extLst>
          </p:cNvPr>
          <p:cNvSpPr txBox="1"/>
          <p:nvPr/>
        </p:nvSpPr>
        <p:spPr>
          <a:xfrm>
            <a:off x="6729020" y="4460003"/>
            <a:ext cx="169669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 to End Learning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1" name="Object 38">
            <a:extLst>
              <a:ext uri="{FF2B5EF4-FFF2-40B4-BE49-F238E27FC236}">
                <a16:creationId xmlns:a16="http://schemas.microsoft.com/office/drawing/2014/main" id="{B3D8FFC2-F5D9-5F14-D901-C401FE5FE8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565824">
            <a:off x="6225107" y="4308145"/>
            <a:ext cx="593097" cy="362975"/>
          </a:xfrm>
          <a:prstGeom prst="rect">
            <a:avLst/>
          </a:prstGeom>
        </p:spPr>
      </p:pic>
      <p:sp>
        <p:nvSpPr>
          <p:cNvPr id="22" name="Google Shape;131;p6">
            <a:extLst>
              <a:ext uri="{FF2B5EF4-FFF2-40B4-BE49-F238E27FC236}">
                <a16:creationId xmlns:a16="http://schemas.microsoft.com/office/drawing/2014/main" id="{5B377063-3C54-3B6A-DEB0-F9D47BD996B2}"/>
              </a:ext>
            </a:extLst>
          </p:cNvPr>
          <p:cNvSpPr/>
          <p:nvPr/>
        </p:nvSpPr>
        <p:spPr>
          <a:xfrm>
            <a:off x="1153715" y="5079233"/>
            <a:ext cx="6836565" cy="1217553"/>
          </a:xfrm>
          <a:custGeom>
            <a:avLst/>
            <a:gdLst>
              <a:gd name="connsiteX0" fmla="*/ 0 w 6836565"/>
              <a:gd name="connsiteY0" fmla="*/ 202930 h 1217553"/>
              <a:gd name="connsiteX1" fmla="*/ 202930 w 6836565"/>
              <a:gd name="connsiteY1" fmla="*/ 0 h 1217553"/>
              <a:gd name="connsiteX2" fmla="*/ 781693 w 6836565"/>
              <a:gd name="connsiteY2" fmla="*/ 0 h 1217553"/>
              <a:gd name="connsiteX3" fmla="*/ 1553378 w 6836565"/>
              <a:gd name="connsiteY3" fmla="*/ 0 h 1217553"/>
              <a:gd name="connsiteX4" fmla="*/ 2260756 w 6836565"/>
              <a:gd name="connsiteY4" fmla="*/ 0 h 1217553"/>
              <a:gd name="connsiteX5" fmla="*/ 2710905 w 6836565"/>
              <a:gd name="connsiteY5" fmla="*/ 0 h 1217553"/>
              <a:gd name="connsiteX6" fmla="*/ 3289668 w 6836565"/>
              <a:gd name="connsiteY6" fmla="*/ 0 h 1217553"/>
              <a:gd name="connsiteX7" fmla="*/ 3997046 w 6836565"/>
              <a:gd name="connsiteY7" fmla="*/ 0 h 1217553"/>
              <a:gd name="connsiteX8" fmla="*/ 4447195 w 6836565"/>
              <a:gd name="connsiteY8" fmla="*/ 0 h 1217553"/>
              <a:gd name="connsiteX9" fmla="*/ 5218880 w 6836565"/>
              <a:gd name="connsiteY9" fmla="*/ 0 h 1217553"/>
              <a:gd name="connsiteX10" fmla="*/ 5926257 w 6836565"/>
              <a:gd name="connsiteY10" fmla="*/ 0 h 1217553"/>
              <a:gd name="connsiteX11" fmla="*/ 6633635 w 6836565"/>
              <a:gd name="connsiteY11" fmla="*/ 0 h 1217553"/>
              <a:gd name="connsiteX12" fmla="*/ 6836565 w 6836565"/>
              <a:gd name="connsiteY12" fmla="*/ 202930 h 1217553"/>
              <a:gd name="connsiteX13" fmla="*/ 6836565 w 6836565"/>
              <a:gd name="connsiteY13" fmla="*/ 592543 h 1217553"/>
              <a:gd name="connsiteX14" fmla="*/ 6836565 w 6836565"/>
              <a:gd name="connsiteY14" fmla="*/ 1014623 h 1217553"/>
              <a:gd name="connsiteX15" fmla="*/ 6633635 w 6836565"/>
              <a:gd name="connsiteY15" fmla="*/ 1217553 h 1217553"/>
              <a:gd name="connsiteX16" fmla="*/ 5861950 w 6836565"/>
              <a:gd name="connsiteY16" fmla="*/ 1217553 h 1217553"/>
              <a:gd name="connsiteX17" fmla="*/ 5283187 w 6836565"/>
              <a:gd name="connsiteY17" fmla="*/ 1217553 h 1217553"/>
              <a:gd name="connsiteX18" fmla="*/ 4575809 w 6836565"/>
              <a:gd name="connsiteY18" fmla="*/ 1217553 h 1217553"/>
              <a:gd name="connsiteX19" fmla="*/ 3868432 w 6836565"/>
              <a:gd name="connsiteY19" fmla="*/ 1217553 h 1217553"/>
              <a:gd name="connsiteX20" fmla="*/ 3418283 w 6836565"/>
              <a:gd name="connsiteY20" fmla="*/ 1217553 h 1217553"/>
              <a:gd name="connsiteX21" fmla="*/ 2968133 w 6836565"/>
              <a:gd name="connsiteY21" fmla="*/ 1217553 h 1217553"/>
              <a:gd name="connsiteX22" fmla="*/ 2517984 w 6836565"/>
              <a:gd name="connsiteY22" fmla="*/ 1217553 h 1217553"/>
              <a:gd name="connsiteX23" fmla="*/ 2003527 w 6836565"/>
              <a:gd name="connsiteY23" fmla="*/ 1217553 h 1217553"/>
              <a:gd name="connsiteX24" fmla="*/ 1296150 w 6836565"/>
              <a:gd name="connsiteY24" fmla="*/ 1217553 h 1217553"/>
              <a:gd name="connsiteX25" fmla="*/ 202930 w 6836565"/>
              <a:gd name="connsiteY25" fmla="*/ 1217553 h 1217553"/>
              <a:gd name="connsiteX26" fmla="*/ 0 w 6836565"/>
              <a:gd name="connsiteY26" fmla="*/ 1014623 h 1217553"/>
              <a:gd name="connsiteX27" fmla="*/ 0 w 6836565"/>
              <a:gd name="connsiteY27" fmla="*/ 608777 h 1217553"/>
              <a:gd name="connsiteX28" fmla="*/ 0 w 6836565"/>
              <a:gd name="connsiteY28" fmla="*/ 202930 h 12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6565" h="1217553" extrusionOk="0">
                <a:moveTo>
                  <a:pt x="0" y="202930"/>
                </a:moveTo>
                <a:cubicBezTo>
                  <a:pt x="23513" y="87523"/>
                  <a:pt x="111960" y="12291"/>
                  <a:pt x="202930" y="0"/>
                </a:cubicBezTo>
                <a:cubicBezTo>
                  <a:pt x="400669" y="9496"/>
                  <a:pt x="570634" y="-8382"/>
                  <a:pt x="781693" y="0"/>
                </a:cubicBezTo>
                <a:cubicBezTo>
                  <a:pt x="992752" y="8382"/>
                  <a:pt x="1316145" y="-3546"/>
                  <a:pt x="1553378" y="0"/>
                </a:cubicBezTo>
                <a:cubicBezTo>
                  <a:pt x="1790612" y="3546"/>
                  <a:pt x="1951251" y="24272"/>
                  <a:pt x="2260756" y="0"/>
                </a:cubicBezTo>
                <a:cubicBezTo>
                  <a:pt x="2570261" y="-24272"/>
                  <a:pt x="2510141" y="-11640"/>
                  <a:pt x="2710905" y="0"/>
                </a:cubicBezTo>
                <a:cubicBezTo>
                  <a:pt x="2911669" y="11640"/>
                  <a:pt x="3083282" y="16127"/>
                  <a:pt x="3289668" y="0"/>
                </a:cubicBezTo>
                <a:cubicBezTo>
                  <a:pt x="3496054" y="-16127"/>
                  <a:pt x="3687586" y="3960"/>
                  <a:pt x="3997046" y="0"/>
                </a:cubicBezTo>
                <a:cubicBezTo>
                  <a:pt x="4306506" y="-3960"/>
                  <a:pt x="4268699" y="11691"/>
                  <a:pt x="4447195" y="0"/>
                </a:cubicBezTo>
                <a:cubicBezTo>
                  <a:pt x="4625691" y="-11691"/>
                  <a:pt x="4868031" y="29997"/>
                  <a:pt x="5218880" y="0"/>
                </a:cubicBezTo>
                <a:cubicBezTo>
                  <a:pt x="5569730" y="-29997"/>
                  <a:pt x="5754182" y="-13845"/>
                  <a:pt x="5926257" y="0"/>
                </a:cubicBezTo>
                <a:cubicBezTo>
                  <a:pt x="6098332" y="13845"/>
                  <a:pt x="6443210" y="-10146"/>
                  <a:pt x="6633635" y="0"/>
                </a:cubicBezTo>
                <a:cubicBezTo>
                  <a:pt x="6729025" y="-18427"/>
                  <a:pt x="6835705" y="67657"/>
                  <a:pt x="6836565" y="202930"/>
                </a:cubicBezTo>
                <a:cubicBezTo>
                  <a:pt x="6850593" y="286621"/>
                  <a:pt x="6830642" y="433260"/>
                  <a:pt x="6836565" y="592543"/>
                </a:cubicBezTo>
                <a:cubicBezTo>
                  <a:pt x="6842488" y="751826"/>
                  <a:pt x="6828590" y="841179"/>
                  <a:pt x="6836565" y="1014623"/>
                </a:cubicBezTo>
                <a:cubicBezTo>
                  <a:pt x="6813521" y="1113729"/>
                  <a:pt x="6751500" y="1205225"/>
                  <a:pt x="6633635" y="1217553"/>
                </a:cubicBezTo>
                <a:cubicBezTo>
                  <a:pt x="6276909" y="1224283"/>
                  <a:pt x="6056669" y="1198142"/>
                  <a:pt x="5861950" y="1217553"/>
                </a:cubicBezTo>
                <a:cubicBezTo>
                  <a:pt x="5667231" y="1236964"/>
                  <a:pt x="5468663" y="1199086"/>
                  <a:pt x="5283187" y="1217553"/>
                </a:cubicBezTo>
                <a:cubicBezTo>
                  <a:pt x="5097711" y="1236020"/>
                  <a:pt x="4876658" y="1194480"/>
                  <a:pt x="4575809" y="1217553"/>
                </a:cubicBezTo>
                <a:cubicBezTo>
                  <a:pt x="4274960" y="1240626"/>
                  <a:pt x="4069526" y="1213188"/>
                  <a:pt x="3868432" y="1217553"/>
                </a:cubicBezTo>
                <a:cubicBezTo>
                  <a:pt x="3667338" y="1221918"/>
                  <a:pt x="3545286" y="1225541"/>
                  <a:pt x="3418283" y="1217553"/>
                </a:cubicBezTo>
                <a:cubicBezTo>
                  <a:pt x="3291280" y="1209565"/>
                  <a:pt x="3152302" y="1213036"/>
                  <a:pt x="2968133" y="1217553"/>
                </a:cubicBezTo>
                <a:cubicBezTo>
                  <a:pt x="2783964" y="1222071"/>
                  <a:pt x="2659397" y="1235883"/>
                  <a:pt x="2517984" y="1217553"/>
                </a:cubicBezTo>
                <a:cubicBezTo>
                  <a:pt x="2376571" y="1199223"/>
                  <a:pt x="2115927" y="1195641"/>
                  <a:pt x="2003527" y="1217553"/>
                </a:cubicBezTo>
                <a:cubicBezTo>
                  <a:pt x="1891127" y="1239465"/>
                  <a:pt x="1566522" y="1206575"/>
                  <a:pt x="1296150" y="1217553"/>
                </a:cubicBezTo>
                <a:cubicBezTo>
                  <a:pt x="1025778" y="1228531"/>
                  <a:pt x="444172" y="1196097"/>
                  <a:pt x="202930" y="1217553"/>
                </a:cubicBezTo>
                <a:cubicBezTo>
                  <a:pt x="96809" y="1215975"/>
                  <a:pt x="-14182" y="1119155"/>
                  <a:pt x="0" y="1014623"/>
                </a:cubicBezTo>
                <a:cubicBezTo>
                  <a:pt x="11678" y="895798"/>
                  <a:pt x="-12438" y="749080"/>
                  <a:pt x="0" y="608777"/>
                </a:cubicBezTo>
                <a:cubicBezTo>
                  <a:pt x="12438" y="468474"/>
                  <a:pt x="11683" y="327458"/>
                  <a:pt x="0" y="202930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F32C6-BEB2-63E4-3CEF-742BC5D39CE3}"/>
              </a:ext>
            </a:extLst>
          </p:cNvPr>
          <p:cNvSpPr txBox="1"/>
          <p:nvPr/>
        </p:nvSpPr>
        <p:spPr>
          <a:xfrm>
            <a:off x="725689" y="5218980"/>
            <a:ext cx="770002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머신러닝과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달리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딥러닝은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모델이 가공되지 않은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입력데이터를 직접 처리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engineering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영향이 낮음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65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8;p6">
            <a:extLst>
              <a:ext uri="{FF2B5EF4-FFF2-40B4-BE49-F238E27FC236}">
                <a16:creationId xmlns:a16="http://schemas.microsoft.com/office/drawing/2014/main" id="{DA5FBA8F-E7E2-B6CE-75E4-B843DD1461A0}"/>
              </a:ext>
            </a:extLst>
          </p:cNvPr>
          <p:cNvSpPr/>
          <p:nvPr/>
        </p:nvSpPr>
        <p:spPr>
          <a:xfrm>
            <a:off x="676118" y="1916832"/>
            <a:ext cx="7791764" cy="110640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</a:t>
            </a:r>
            <a:endParaRPr kumimoji="0" lang="ko-KR" altLang="en-US" sz="36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1E8484-DB99-D433-1972-F38FF898F31C}"/>
              </a:ext>
            </a:extLst>
          </p:cNvPr>
          <p:cNvGrpSpPr/>
          <p:nvPr/>
        </p:nvGrpSpPr>
        <p:grpSpPr>
          <a:xfrm>
            <a:off x="582596" y="1059815"/>
            <a:ext cx="5407882" cy="1028443"/>
            <a:chOff x="539552" y="1010995"/>
            <a:chExt cx="5407882" cy="102844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DF560A-E065-B18E-34C0-7BBF702CC144}"/>
                </a:ext>
              </a:extLst>
            </p:cNvPr>
            <p:cNvSpPr txBox="1"/>
            <p:nvPr/>
          </p:nvSpPr>
          <p:spPr>
            <a:xfrm>
              <a:off x="677205" y="1010995"/>
              <a:ext cx="29156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dirty="0" err="1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머신러닝</a:t>
              </a:r>
              <a:r>
                <a:rPr lang="ko-KR" altLang="en-US" sz="20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vs </a:t>
              </a:r>
              <a:r>
                <a:rPr lang="ko-KR" altLang="en-US" sz="2000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딥러닝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293D2BE-9F15-538B-8453-33C363ACD6B6}"/>
                </a:ext>
              </a:extLst>
            </p:cNvPr>
            <p:cNvSpPr/>
            <p:nvPr/>
          </p:nvSpPr>
          <p:spPr>
            <a:xfrm>
              <a:off x="539552" y="1040612"/>
              <a:ext cx="86072" cy="38633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4EC85F-04D2-9107-6F45-082B0C0FF6FC}"/>
                </a:ext>
              </a:extLst>
            </p:cNvPr>
            <p:cNvSpPr txBox="1"/>
            <p:nvPr/>
          </p:nvSpPr>
          <p:spPr>
            <a:xfrm>
              <a:off x="762858" y="1639328"/>
              <a:ext cx="5184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특징 </a:t>
              </a:r>
              <a:r>
                <a:rPr lang="ko-KR" altLang="en-US" sz="2000" dirty="0"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공학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(Feature Extraction)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79D664D-27BF-3071-66D9-498759BF4821}"/>
              </a:ext>
            </a:extLst>
          </p:cNvPr>
          <p:cNvSpPr txBox="1"/>
          <p:nvPr/>
        </p:nvSpPr>
        <p:spPr>
          <a:xfrm>
            <a:off x="1223628" y="1984390"/>
            <a:ext cx="6696744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 분석과정에서 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데이터로부터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유의미한 변수를 추출하고 가공하는 과정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45850-3BFC-5976-F27C-673F982AF8CB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3DDC70-03EC-E0A3-C663-F22615F97389}"/>
              </a:ext>
            </a:extLst>
          </p:cNvPr>
          <p:cNvSpPr/>
          <p:nvPr/>
        </p:nvSpPr>
        <p:spPr>
          <a:xfrm>
            <a:off x="582596" y="1489317"/>
            <a:ext cx="8122832" cy="44577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라인, 도표, 그래프, 텍스트이(가) 표시된 사진">
            <a:extLst>
              <a:ext uri="{FF2B5EF4-FFF2-40B4-BE49-F238E27FC236}">
                <a16:creationId xmlns:a16="http://schemas.microsoft.com/office/drawing/2014/main" id="{76C574EA-4214-7D44-03E3-5D5F0A37F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16" y="1844824"/>
            <a:ext cx="4097168" cy="3097858"/>
          </a:xfrm>
          <a:prstGeom prst="rect">
            <a:avLst/>
          </a:prstGeom>
        </p:spPr>
      </p:pic>
      <p:sp>
        <p:nvSpPr>
          <p:cNvPr id="3" name="Google Shape;131;p6">
            <a:extLst>
              <a:ext uri="{FF2B5EF4-FFF2-40B4-BE49-F238E27FC236}">
                <a16:creationId xmlns:a16="http://schemas.microsoft.com/office/drawing/2014/main" id="{3D905C00-25BD-EFA0-3298-7A47FBD045E8}"/>
              </a:ext>
            </a:extLst>
          </p:cNvPr>
          <p:cNvSpPr/>
          <p:nvPr/>
        </p:nvSpPr>
        <p:spPr>
          <a:xfrm>
            <a:off x="1153715" y="5079233"/>
            <a:ext cx="6836565" cy="1217553"/>
          </a:xfrm>
          <a:custGeom>
            <a:avLst/>
            <a:gdLst>
              <a:gd name="connsiteX0" fmla="*/ 0 w 6836565"/>
              <a:gd name="connsiteY0" fmla="*/ 202930 h 1217553"/>
              <a:gd name="connsiteX1" fmla="*/ 202930 w 6836565"/>
              <a:gd name="connsiteY1" fmla="*/ 0 h 1217553"/>
              <a:gd name="connsiteX2" fmla="*/ 781693 w 6836565"/>
              <a:gd name="connsiteY2" fmla="*/ 0 h 1217553"/>
              <a:gd name="connsiteX3" fmla="*/ 1553378 w 6836565"/>
              <a:gd name="connsiteY3" fmla="*/ 0 h 1217553"/>
              <a:gd name="connsiteX4" fmla="*/ 2260756 w 6836565"/>
              <a:gd name="connsiteY4" fmla="*/ 0 h 1217553"/>
              <a:gd name="connsiteX5" fmla="*/ 2710905 w 6836565"/>
              <a:gd name="connsiteY5" fmla="*/ 0 h 1217553"/>
              <a:gd name="connsiteX6" fmla="*/ 3289668 w 6836565"/>
              <a:gd name="connsiteY6" fmla="*/ 0 h 1217553"/>
              <a:gd name="connsiteX7" fmla="*/ 3997046 w 6836565"/>
              <a:gd name="connsiteY7" fmla="*/ 0 h 1217553"/>
              <a:gd name="connsiteX8" fmla="*/ 4447195 w 6836565"/>
              <a:gd name="connsiteY8" fmla="*/ 0 h 1217553"/>
              <a:gd name="connsiteX9" fmla="*/ 5218880 w 6836565"/>
              <a:gd name="connsiteY9" fmla="*/ 0 h 1217553"/>
              <a:gd name="connsiteX10" fmla="*/ 5926257 w 6836565"/>
              <a:gd name="connsiteY10" fmla="*/ 0 h 1217553"/>
              <a:gd name="connsiteX11" fmla="*/ 6633635 w 6836565"/>
              <a:gd name="connsiteY11" fmla="*/ 0 h 1217553"/>
              <a:gd name="connsiteX12" fmla="*/ 6836565 w 6836565"/>
              <a:gd name="connsiteY12" fmla="*/ 202930 h 1217553"/>
              <a:gd name="connsiteX13" fmla="*/ 6836565 w 6836565"/>
              <a:gd name="connsiteY13" fmla="*/ 592543 h 1217553"/>
              <a:gd name="connsiteX14" fmla="*/ 6836565 w 6836565"/>
              <a:gd name="connsiteY14" fmla="*/ 1014623 h 1217553"/>
              <a:gd name="connsiteX15" fmla="*/ 6633635 w 6836565"/>
              <a:gd name="connsiteY15" fmla="*/ 1217553 h 1217553"/>
              <a:gd name="connsiteX16" fmla="*/ 5861950 w 6836565"/>
              <a:gd name="connsiteY16" fmla="*/ 1217553 h 1217553"/>
              <a:gd name="connsiteX17" fmla="*/ 5283187 w 6836565"/>
              <a:gd name="connsiteY17" fmla="*/ 1217553 h 1217553"/>
              <a:gd name="connsiteX18" fmla="*/ 4575809 w 6836565"/>
              <a:gd name="connsiteY18" fmla="*/ 1217553 h 1217553"/>
              <a:gd name="connsiteX19" fmla="*/ 3868432 w 6836565"/>
              <a:gd name="connsiteY19" fmla="*/ 1217553 h 1217553"/>
              <a:gd name="connsiteX20" fmla="*/ 3418283 w 6836565"/>
              <a:gd name="connsiteY20" fmla="*/ 1217553 h 1217553"/>
              <a:gd name="connsiteX21" fmla="*/ 2968133 w 6836565"/>
              <a:gd name="connsiteY21" fmla="*/ 1217553 h 1217553"/>
              <a:gd name="connsiteX22" fmla="*/ 2517984 w 6836565"/>
              <a:gd name="connsiteY22" fmla="*/ 1217553 h 1217553"/>
              <a:gd name="connsiteX23" fmla="*/ 2003527 w 6836565"/>
              <a:gd name="connsiteY23" fmla="*/ 1217553 h 1217553"/>
              <a:gd name="connsiteX24" fmla="*/ 1296150 w 6836565"/>
              <a:gd name="connsiteY24" fmla="*/ 1217553 h 1217553"/>
              <a:gd name="connsiteX25" fmla="*/ 202930 w 6836565"/>
              <a:gd name="connsiteY25" fmla="*/ 1217553 h 1217553"/>
              <a:gd name="connsiteX26" fmla="*/ 0 w 6836565"/>
              <a:gd name="connsiteY26" fmla="*/ 1014623 h 1217553"/>
              <a:gd name="connsiteX27" fmla="*/ 0 w 6836565"/>
              <a:gd name="connsiteY27" fmla="*/ 608777 h 1217553"/>
              <a:gd name="connsiteX28" fmla="*/ 0 w 6836565"/>
              <a:gd name="connsiteY28" fmla="*/ 202930 h 12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6565" h="1217553" extrusionOk="0">
                <a:moveTo>
                  <a:pt x="0" y="202930"/>
                </a:moveTo>
                <a:cubicBezTo>
                  <a:pt x="23513" y="87523"/>
                  <a:pt x="111960" y="12291"/>
                  <a:pt x="202930" y="0"/>
                </a:cubicBezTo>
                <a:cubicBezTo>
                  <a:pt x="400669" y="9496"/>
                  <a:pt x="570634" y="-8382"/>
                  <a:pt x="781693" y="0"/>
                </a:cubicBezTo>
                <a:cubicBezTo>
                  <a:pt x="992752" y="8382"/>
                  <a:pt x="1316145" y="-3546"/>
                  <a:pt x="1553378" y="0"/>
                </a:cubicBezTo>
                <a:cubicBezTo>
                  <a:pt x="1790612" y="3546"/>
                  <a:pt x="1951251" y="24272"/>
                  <a:pt x="2260756" y="0"/>
                </a:cubicBezTo>
                <a:cubicBezTo>
                  <a:pt x="2570261" y="-24272"/>
                  <a:pt x="2510141" y="-11640"/>
                  <a:pt x="2710905" y="0"/>
                </a:cubicBezTo>
                <a:cubicBezTo>
                  <a:pt x="2911669" y="11640"/>
                  <a:pt x="3083282" y="16127"/>
                  <a:pt x="3289668" y="0"/>
                </a:cubicBezTo>
                <a:cubicBezTo>
                  <a:pt x="3496054" y="-16127"/>
                  <a:pt x="3687586" y="3960"/>
                  <a:pt x="3997046" y="0"/>
                </a:cubicBezTo>
                <a:cubicBezTo>
                  <a:pt x="4306506" y="-3960"/>
                  <a:pt x="4268699" y="11691"/>
                  <a:pt x="4447195" y="0"/>
                </a:cubicBezTo>
                <a:cubicBezTo>
                  <a:pt x="4625691" y="-11691"/>
                  <a:pt x="4868031" y="29997"/>
                  <a:pt x="5218880" y="0"/>
                </a:cubicBezTo>
                <a:cubicBezTo>
                  <a:pt x="5569730" y="-29997"/>
                  <a:pt x="5754182" y="-13845"/>
                  <a:pt x="5926257" y="0"/>
                </a:cubicBezTo>
                <a:cubicBezTo>
                  <a:pt x="6098332" y="13845"/>
                  <a:pt x="6443210" y="-10146"/>
                  <a:pt x="6633635" y="0"/>
                </a:cubicBezTo>
                <a:cubicBezTo>
                  <a:pt x="6729025" y="-18427"/>
                  <a:pt x="6835705" y="67657"/>
                  <a:pt x="6836565" y="202930"/>
                </a:cubicBezTo>
                <a:cubicBezTo>
                  <a:pt x="6850593" y="286621"/>
                  <a:pt x="6830642" y="433260"/>
                  <a:pt x="6836565" y="592543"/>
                </a:cubicBezTo>
                <a:cubicBezTo>
                  <a:pt x="6842488" y="751826"/>
                  <a:pt x="6828590" y="841179"/>
                  <a:pt x="6836565" y="1014623"/>
                </a:cubicBezTo>
                <a:cubicBezTo>
                  <a:pt x="6813521" y="1113729"/>
                  <a:pt x="6751500" y="1205225"/>
                  <a:pt x="6633635" y="1217553"/>
                </a:cubicBezTo>
                <a:cubicBezTo>
                  <a:pt x="6276909" y="1224283"/>
                  <a:pt x="6056669" y="1198142"/>
                  <a:pt x="5861950" y="1217553"/>
                </a:cubicBezTo>
                <a:cubicBezTo>
                  <a:pt x="5667231" y="1236964"/>
                  <a:pt x="5468663" y="1199086"/>
                  <a:pt x="5283187" y="1217553"/>
                </a:cubicBezTo>
                <a:cubicBezTo>
                  <a:pt x="5097711" y="1236020"/>
                  <a:pt x="4876658" y="1194480"/>
                  <a:pt x="4575809" y="1217553"/>
                </a:cubicBezTo>
                <a:cubicBezTo>
                  <a:pt x="4274960" y="1240626"/>
                  <a:pt x="4069526" y="1213188"/>
                  <a:pt x="3868432" y="1217553"/>
                </a:cubicBezTo>
                <a:cubicBezTo>
                  <a:pt x="3667338" y="1221918"/>
                  <a:pt x="3545286" y="1225541"/>
                  <a:pt x="3418283" y="1217553"/>
                </a:cubicBezTo>
                <a:cubicBezTo>
                  <a:pt x="3291280" y="1209565"/>
                  <a:pt x="3152302" y="1213036"/>
                  <a:pt x="2968133" y="1217553"/>
                </a:cubicBezTo>
                <a:cubicBezTo>
                  <a:pt x="2783964" y="1222071"/>
                  <a:pt x="2659397" y="1235883"/>
                  <a:pt x="2517984" y="1217553"/>
                </a:cubicBezTo>
                <a:cubicBezTo>
                  <a:pt x="2376571" y="1199223"/>
                  <a:pt x="2115927" y="1195641"/>
                  <a:pt x="2003527" y="1217553"/>
                </a:cubicBezTo>
                <a:cubicBezTo>
                  <a:pt x="1891127" y="1239465"/>
                  <a:pt x="1566522" y="1206575"/>
                  <a:pt x="1296150" y="1217553"/>
                </a:cubicBezTo>
                <a:cubicBezTo>
                  <a:pt x="1025778" y="1228531"/>
                  <a:pt x="444172" y="1196097"/>
                  <a:pt x="202930" y="1217553"/>
                </a:cubicBezTo>
                <a:cubicBezTo>
                  <a:pt x="96809" y="1215975"/>
                  <a:pt x="-14182" y="1119155"/>
                  <a:pt x="0" y="1014623"/>
                </a:cubicBezTo>
                <a:cubicBezTo>
                  <a:pt x="11678" y="895798"/>
                  <a:pt x="-12438" y="749080"/>
                  <a:pt x="0" y="608777"/>
                </a:cubicBezTo>
                <a:cubicBezTo>
                  <a:pt x="12438" y="468474"/>
                  <a:pt x="11683" y="327458"/>
                  <a:pt x="0" y="202930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82D64-8661-850D-1434-8B4F5673CA6F}"/>
              </a:ext>
            </a:extLst>
          </p:cNvPr>
          <p:cNvSpPr txBox="1"/>
          <p:nvPr/>
        </p:nvSpPr>
        <p:spPr>
          <a:xfrm>
            <a:off x="747960" y="5381432"/>
            <a:ext cx="7700021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일반적으로 데이터의 양이 많아질 수록 딥러닝 모델은 성능이 향상됨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50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7136" y="3358181"/>
            <a:ext cx="5904656" cy="10772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1760240" y="3201270"/>
            <a:ext cx="5908104" cy="98665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30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</a:t>
            </a:r>
            <a:endParaRPr kumimoji="0" lang="ko-KR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3140968"/>
            <a:ext cx="5904656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b="1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endParaRPr kumimoji="0" lang="en-US" altLang="ko-KR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39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단층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 descr="도표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26F37EC5-852B-9E9C-A25F-33769286F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533788"/>
            <a:ext cx="7352184" cy="3126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10252-40EA-460B-8B5C-ED3FCEE43BAD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82994CD-360D-9FA9-4D39-4BF45F4FE344}"/>
              </a:ext>
            </a:extLst>
          </p:cNvPr>
          <p:cNvGrpSpPr/>
          <p:nvPr/>
        </p:nvGrpSpPr>
        <p:grpSpPr>
          <a:xfrm>
            <a:off x="1119491" y="4755510"/>
            <a:ext cx="6836565" cy="1217553"/>
            <a:chOff x="1153715" y="5079233"/>
            <a:chExt cx="6836565" cy="1217553"/>
          </a:xfrm>
        </p:grpSpPr>
        <p:sp>
          <p:nvSpPr>
            <p:cNvPr id="16" name="Google Shape;131;p6">
              <a:extLst>
                <a:ext uri="{FF2B5EF4-FFF2-40B4-BE49-F238E27FC236}">
                  <a16:creationId xmlns:a16="http://schemas.microsoft.com/office/drawing/2014/main" id="{FC23E857-EB8E-D881-3C3B-5165B1A26D25}"/>
                </a:ext>
              </a:extLst>
            </p:cNvPr>
            <p:cNvSpPr/>
            <p:nvPr/>
          </p:nvSpPr>
          <p:spPr>
            <a:xfrm>
              <a:off x="1153715" y="5079233"/>
              <a:ext cx="6836565" cy="1217553"/>
            </a:xfrm>
            <a:custGeom>
              <a:avLst/>
              <a:gdLst>
                <a:gd name="connsiteX0" fmla="*/ 0 w 6836565"/>
                <a:gd name="connsiteY0" fmla="*/ 202930 h 1217553"/>
                <a:gd name="connsiteX1" fmla="*/ 202930 w 6836565"/>
                <a:gd name="connsiteY1" fmla="*/ 0 h 1217553"/>
                <a:gd name="connsiteX2" fmla="*/ 781693 w 6836565"/>
                <a:gd name="connsiteY2" fmla="*/ 0 h 1217553"/>
                <a:gd name="connsiteX3" fmla="*/ 1553378 w 6836565"/>
                <a:gd name="connsiteY3" fmla="*/ 0 h 1217553"/>
                <a:gd name="connsiteX4" fmla="*/ 2260756 w 6836565"/>
                <a:gd name="connsiteY4" fmla="*/ 0 h 1217553"/>
                <a:gd name="connsiteX5" fmla="*/ 2710905 w 6836565"/>
                <a:gd name="connsiteY5" fmla="*/ 0 h 1217553"/>
                <a:gd name="connsiteX6" fmla="*/ 3289668 w 6836565"/>
                <a:gd name="connsiteY6" fmla="*/ 0 h 1217553"/>
                <a:gd name="connsiteX7" fmla="*/ 3997046 w 6836565"/>
                <a:gd name="connsiteY7" fmla="*/ 0 h 1217553"/>
                <a:gd name="connsiteX8" fmla="*/ 4447195 w 6836565"/>
                <a:gd name="connsiteY8" fmla="*/ 0 h 1217553"/>
                <a:gd name="connsiteX9" fmla="*/ 5218880 w 6836565"/>
                <a:gd name="connsiteY9" fmla="*/ 0 h 1217553"/>
                <a:gd name="connsiteX10" fmla="*/ 5926257 w 6836565"/>
                <a:gd name="connsiteY10" fmla="*/ 0 h 1217553"/>
                <a:gd name="connsiteX11" fmla="*/ 6633635 w 6836565"/>
                <a:gd name="connsiteY11" fmla="*/ 0 h 1217553"/>
                <a:gd name="connsiteX12" fmla="*/ 6836565 w 6836565"/>
                <a:gd name="connsiteY12" fmla="*/ 202930 h 1217553"/>
                <a:gd name="connsiteX13" fmla="*/ 6836565 w 6836565"/>
                <a:gd name="connsiteY13" fmla="*/ 592543 h 1217553"/>
                <a:gd name="connsiteX14" fmla="*/ 6836565 w 6836565"/>
                <a:gd name="connsiteY14" fmla="*/ 1014623 h 1217553"/>
                <a:gd name="connsiteX15" fmla="*/ 6633635 w 6836565"/>
                <a:gd name="connsiteY15" fmla="*/ 1217553 h 1217553"/>
                <a:gd name="connsiteX16" fmla="*/ 5861950 w 6836565"/>
                <a:gd name="connsiteY16" fmla="*/ 1217553 h 1217553"/>
                <a:gd name="connsiteX17" fmla="*/ 5283187 w 6836565"/>
                <a:gd name="connsiteY17" fmla="*/ 1217553 h 1217553"/>
                <a:gd name="connsiteX18" fmla="*/ 4575809 w 6836565"/>
                <a:gd name="connsiteY18" fmla="*/ 1217553 h 1217553"/>
                <a:gd name="connsiteX19" fmla="*/ 3868432 w 6836565"/>
                <a:gd name="connsiteY19" fmla="*/ 1217553 h 1217553"/>
                <a:gd name="connsiteX20" fmla="*/ 3418283 w 6836565"/>
                <a:gd name="connsiteY20" fmla="*/ 1217553 h 1217553"/>
                <a:gd name="connsiteX21" fmla="*/ 2968133 w 6836565"/>
                <a:gd name="connsiteY21" fmla="*/ 1217553 h 1217553"/>
                <a:gd name="connsiteX22" fmla="*/ 2517984 w 6836565"/>
                <a:gd name="connsiteY22" fmla="*/ 1217553 h 1217553"/>
                <a:gd name="connsiteX23" fmla="*/ 2003527 w 6836565"/>
                <a:gd name="connsiteY23" fmla="*/ 1217553 h 1217553"/>
                <a:gd name="connsiteX24" fmla="*/ 1296150 w 6836565"/>
                <a:gd name="connsiteY24" fmla="*/ 1217553 h 1217553"/>
                <a:gd name="connsiteX25" fmla="*/ 202930 w 6836565"/>
                <a:gd name="connsiteY25" fmla="*/ 1217553 h 1217553"/>
                <a:gd name="connsiteX26" fmla="*/ 0 w 6836565"/>
                <a:gd name="connsiteY26" fmla="*/ 1014623 h 1217553"/>
                <a:gd name="connsiteX27" fmla="*/ 0 w 6836565"/>
                <a:gd name="connsiteY27" fmla="*/ 608777 h 1217553"/>
                <a:gd name="connsiteX28" fmla="*/ 0 w 6836565"/>
                <a:gd name="connsiteY28" fmla="*/ 202930 h 121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836565" h="1217553" extrusionOk="0">
                  <a:moveTo>
                    <a:pt x="0" y="202930"/>
                  </a:moveTo>
                  <a:cubicBezTo>
                    <a:pt x="23513" y="87523"/>
                    <a:pt x="111960" y="12291"/>
                    <a:pt x="202930" y="0"/>
                  </a:cubicBezTo>
                  <a:cubicBezTo>
                    <a:pt x="400669" y="9496"/>
                    <a:pt x="570634" y="-8382"/>
                    <a:pt x="781693" y="0"/>
                  </a:cubicBezTo>
                  <a:cubicBezTo>
                    <a:pt x="992752" y="8382"/>
                    <a:pt x="1316145" y="-3546"/>
                    <a:pt x="1553378" y="0"/>
                  </a:cubicBezTo>
                  <a:cubicBezTo>
                    <a:pt x="1790612" y="3546"/>
                    <a:pt x="1951251" y="24272"/>
                    <a:pt x="2260756" y="0"/>
                  </a:cubicBezTo>
                  <a:cubicBezTo>
                    <a:pt x="2570261" y="-24272"/>
                    <a:pt x="2510141" y="-11640"/>
                    <a:pt x="2710905" y="0"/>
                  </a:cubicBezTo>
                  <a:cubicBezTo>
                    <a:pt x="2911669" y="11640"/>
                    <a:pt x="3083282" y="16127"/>
                    <a:pt x="3289668" y="0"/>
                  </a:cubicBezTo>
                  <a:cubicBezTo>
                    <a:pt x="3496054" y="-16127"/>
                    <a:pt x="3687586" y="3960"/>
                    <a:pt x="3997046" y="0"/>
                  </a:cubicBezTo>
                  <a:cubicBezTo>
                    <a:pt x="4306506" y="-3960"/>
                    <a:pt x="4268699" y="11691"/>
                    <a:pt x="4447195" y="0"/>
                  </a:cubicBezTo>
                  <a:cubicBezTo>
                    <a:pt x="4625691" y="-11691"/>
                    <a:pt x="4868031" y="29997"/>
                    <a:pt x="5218880" y="0"/>
                  </a:cubicBezTo>
                  <a:cubicBezTo>
                    <a:pt x="5569730" y="-29997"/>
                    <a:pt x="5754182" y="-13845"/>
                    <a:pt x="5926257" y="0"/>
                  </a:cubicBezTo>
                  <a:cubicBezTo>
                    <a:pt x="6098332" y="13845"/>
                    <a:pt x="6443210" y="-10146"/>
                    <a:pt x="6633635" y="0"/>
                  </a:cubicBezTo>
                  <a:cubicBezTo>
                    <a:pt x="6729025" y="-18427"/>
                    <a:pt x="6835705" y="67657"/>
                    <a:pt x="6836565" y="202930"/>
                  </a:cubicBezTo>
                  <a:cubicBezTo>
                    <a:pt x="6850593" y="286621"/>
                    <a:pt x="6830642" y="433260"/>
                    <a:pt x="6836565" y="592543"/>
                  </a:cubicBezTo>
                  <a:cubicBezTo>
                    <a:pt x="6842488" y="751826"/>
                    <a:pt x="6828590" y="841179"/>
                    <a:pt x="6836565" y="1014623"/>
                  </a:cubicBezTo>
                  <a:cubicBezTo>
                    <a:pt x="6813521" y="1113729"/>
                    <a:pt x="6751500" y="1205225"/>
                    <a:pt x="6633635" y="1217553"/>
                  </a:cubicBezTo>
                  <a:cubicBezTo>
                    <a:pt x="6276909" y="1224283"/>
                    <a:pt x="6056669" y="1198142"/>
                    <a:pt x="5861950" y="1217553"/>
                  </a:cubicBezTo>
                  <a:cubicBezTo>
                    <a:pt x="5667231" y="1236964"/>
                    <a:pt x="5468663" y="1199086"/>
                    <a:pt x="5283187" y="1217553"/>
                  </a:cubicBezTo>
                  <a:cubicBezTo>
                    <a:pt x="5097711" y="1236020"/>
                    <a:pt x="4876658" y="1194480"/>
                    <a:pt x="4575809" y="1217553"/>
                  </a:cubicBezTo>
                  <a:cubicBezTo>
                    <a:pt x="4274960" y="1240626"/>
                    <a:pt x="4069526" y="1213188"/>
                    <a:pt x="3868432" y="1217553"/>
                  </a:cubicBezTo>
                  <a:cubicBezTo>
                    <a:pt x="3667338" y="1221918"/>
                    <a:pt x="3545286" y="1225541"/>
                    <a:pt x="3418283" y="1217553"/>
                  </a:cubicBezTo>
                  <a:cubicBezTo>
                    <a:pt x="3291280" y="1209565"/>
                    <a:pt x="3152302" y="1213036"/>
                    <a:pt x="2968133" y="1217553"/>
                  </a:cubicBezTo>
                  <a:cubicBezTo>
                    <a:pt x="2783964" y="1222071"/>
                    <a:pt x="2659397" y="1235883"/>
                    <a:pt x="2517984" y="1217553"/>
                  </a:cubicBezTo>
                  <a:cubicBezTo>
                    <a:pt x="2376571" y="1199223"/>
                    <a:pt x="2115927" y="1195641"/>
                    <a:pt x="2003527" y="1217553"/>
                  </a:cubicBezTo>
                  <a:cubicBezTo>
                    <a:pt x="1891127" y="1239465"/>
                    <a:pt x="1566522" y="1206575"/>
                    <a:pt x="1296150" y="1217553"/>
                  </a:cubicBezTo>
                  <a:cubicBezTo>
                    <a:pt x="1025778" y="1228531"/>
                    <a:pt x="444172" y="1196097"/>
                    <a:pt x="202930" y="1217553"/>
                  </a:cubicBezTo>
                  <a:cubicBezTo>
                    <a:pt x="96809" y="1215975"/>
                    <a:pt x="-14182" y="1119155"/>
                    <a:pt x="0" y="1014623"/>
                  </a:cubicBezTo>
                  <a:cubicBezTo>
                    <a:pt x="11678" y="895798"/>
                    <a:pt x="-12438" y="749080"/>
                    <a:pt x="0" y="608777"/>
                  </a:cubicBezTo>
                  <a:cubicBezTo>
                    <a:pt x="12438" y="468474"/>
                    <a:pt x="11683" y="327458"/>
                    <a:pt x="0" y="202930"/>
                  </a:cubicBezTo>
                  <a:close/>
                </a:path>
              </a:pathLst>
            </a:custGeom>
            <a:noFill/>
            <a:ln w="38100">
              <a:solidFill>
                <a:srgbClr val="C6D9F1"/>
              </a:solidFill>
              <a:extLst>
                <a:ext uri="{C807C97D-BFC1-408E-A445-0C87EB9F89A2}">
                  <ask:lineSketchStyleProps xmlns:ask="http://schemas.microsoft.com/office/drawing/2018/sketchyshapes" sd="1143128882">
                    <a:prstGeom prst="roundRect">
                      <a:avLst>
                        <a:gd name="adj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A895A6-C0E7-19D7-7834-0EFCDB32CEB6}"/>
                </a:ext>
              </a:extLst>
            </p:cNvPr>
            <p:cNvSpPr txBox="1"/>
            <p:nvPr/>
          </p:nvSpPr>
          <p:spPr>
            <a:xfrm>
              <a:off x="1153715" y="5206243"/>
              <a:ext cx="6836565" cy="88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인간 신경의 기본 단위인 뉴런을 모방하여 수학적으로 모델링한 것으로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뉴런과 마찬가지로 입력을 받아서 출력 값을 내보낼 수 있음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89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동작 방식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 descr="도표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26F37EC5-852B-9E9C-A25F-33769286F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533788"/>
            <a:ext cx="7352184" cy="3126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10252-40EA-460B-8B5C-ED3FCEE43BAD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EC3C1F-07E6-9FDE-F430-F1538E360B63}"/>
              </a:ext>
            </a:extLst>
          </p:cNvPr>
          <p:cNvGrpSpPr/>
          <p:nvPr/>
        </p:nvGrpSpPr>
        <p:grpSpPr>
          <a:xfrm>
            <a:off x="1119491" y="4755510"/>
            <a:ext cx="6836565" cy="1217553"/>
            <a:chOff x="1153715" y="5079233"/>
            <a:chExt cx="6836565" cy="1217553"/>
          </a:xfrm>
        </p:grpSpPr>
        <p:sp>
          <p:nvSpPr>
            <p:cNvPr id="14" name="Google Shape;131;p6">
              <a:extLst>
                <a:ext uri="{FF2B5EF4-FFF2-40B4-BE49-F238E27FC236}">
                  <a16:creationId xmlns:a16="http://schemas.microsoft.com/office/drawing/2014/main" id="{EAA9E300-E9E9-22A7-F6C4-11C4EE47A32B}"/>
                </a:ext>
              </a:extLst>
            </p:cNvPr>
            <p:cNvSpPr/>
            <p:nvPr/>
          </p:nvSpPr>
          <p:spPr>
            <a:xfrm>
              <a:off x="1153715" y="5079233"/>
              <a:ext cx="6836565" cy="1217553"/>
            </a:xfrm>
            <a:custGeom>
              <a:avLst/>
              <a:gdLst>
                <a:gd name="connsiteX0" fmla="*/ 0 w 6836565"/>
                <a:gd name="connsiteY0" fmla="*/ 202930 h 1217553"/>
                <a:gd name="connsiteX1" fmla="*/ 202930 w 6836565"/>
                <a:gd name="connsiteY1" fmla="*/ 0 h 1217553"/>
                <a:gd name="connsiteX2" fmla="*/ 781693 w 6836565"/>
                <a:gd name="connsiteY2" fmla="*/ 0 h 1217553"/>
                <a:gd name="connsiteX3" fmla="*/ 1553378 w 6836565"/>
                <a:gd name="connsiteY3" fmla="*/ 0 h 1217553"/>
                <a:gd name="connsiteX4" fmla="*/ 2260756 w 6836565"/>
                <a:gd name="connsiteY4" fmla="*/ 0 h 1217553"/>
                <a:gd name="connsiteX5" fmla="*/ 2710905 w 6836565"/>
                <a:gd name="connsiteY5" fmla="*/ 0 h 1217553"/>
                <a:gd name="connsiteX6" fmla="*/ 3289668 w 6836565"/>
                <a:gd name="connsiteY6" fmla="*/ 0 h 1217553"/>
                <a:gd name="connsiteX7" fmla="*/ 3997046 w 6836565"/>
                <a:gd name="connsiteY7" fmla="*/ 0 h 1217553"/>
                <a:gd name="connsiteX8" fmla="*/ 4447195 w 6836565"/>
                <a:gd name="connsiteY8" fmla="*/ 0 h 1217553"/>
                <a:gd name="connsiteX9" fmla="*/ 5218880 w 6836565"/>
                <a:gd name="connsiteY9" fmla="*/ 0 h 1217553"/>
                <a:gd name="connsiteX10" fmla="*/ 5926257 w 6836565"/>
                <a:gd name="connsiteY10" fmla="*/ 0 h 1217553"/>
                <a:gd name="connsiteX11" fmla="*/ 6633635 w 6836565"/>
                <a:gd name="connsiteY11" fmla="*/ 0 h 1217553"/>
                <a:gd name="connsiteX12" fmla="*/ 6836565 w 6836565"/>
                <a:gd name="connsiteY12" fmla="*/ 202930 h 1217553"/>
                <a:gd name="connsiteX13" fmla="*/ 6836565 w 6836565"/>
                <a:gd name="connsiteY13" fmla="*/ 592543 h 1217553"/>
                <a:gd name="connsiteX14" fmla="*/ 6836565 w 6836565"/>
                <a:gd name="connsiteY14" fmla="*/ 1014623 h 1217553"/>
                <a:gd name="connsiteX15" fmla="*/ 6633635 w 6836565"/>
                <a:gd name="connsiteY15" fmla="*/ 1217553 h 1217553"/>
                <a:gd name="connsiteX16" fmla="*/ 5861950 w 6836565"/>
                <a:gd name="connsiteY16" fmla="*/ 1217553 h 1217553"/>
                <a:gd name="connsiteX17" fmla="*/ 5283187 w 6836565"/>
                <a:gd name="connsiteY17" fmla="*/ 1217553 h 1217553"/>
                <a:gd name="connsiteX18" fmla="*/ 4575809 w 6836565"/>
                <a:gd name="connsiteY18" fmla="*/ 1217553 h 1217553"/>
                <a:gd name="connsiteX19" fmla="*/ 3868432 w 6836565"/>
                <a:gd name="connsiteY19" fmla="*/ 1217553 h 1217553"/>
                <a:gd name="connsiteX20" fmla="*/ 3418283 w 6836565"/>
                <a:gd name="connsiteY20" fmla="*/ 1217553 h 1217553"/>
                <a:gd name="connsiteX21" fmla="*/ 2968133 w 6836565"/>
                <a:gd name="connsiteY21" fmla="*/ 1217553 h 1217553"/>
                <a:gd name="connsiteX22" fmla="*/ 2517984 w 6836565"/>
                <a:gd name="connsiteY22" fmla="*/ 1217553 h 1217553"/>
                <a:gd name="connsiteX23" fmla="*/ 2003527 w 6836565"/>
                <a:gd name="connsiteY23" fmla="*/ 1217553 h 1217553"/>
                <a:gd name="connsiteX24" fmla="*/ 1296150 w 6836565"/>
                <a:gd name="connsiteY24" fmla="*/ 1217553 h 1217553"/>
                <a:gd name="connsiteX25" fmla="*/ 202930 w 6836565"/>
                <a:gd name="connsiteY25" fmla="*/ 1217553 h 1217553"/>
                <a:gd name="connsiteX26" fmla="*/ 0 w 6836565"/>
                <a:gd name="connsiteY26" fmla="*/ 1014623 h 1217553"/>
                <a:gd name="connsiteX27" fmla="*/ 0 w 6836565"/>
                <a:gd name="connsiteY27" fmla="*/ 608777 h 1217553"/>
                <a:gd name="connsiteX28" fmla="*/ 0 w 6836565"/>
                <a:gd name="connsiteY28" fmla="*/ 202930 h 121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836565" h="1217553" extrusionOk="0">
                  <a:moveTo>
                    <a:pt x="0" y="202930"/>
                  </a:moveTo>
                  <a:cubicBezTo>
                    <a:pt x="23513" y="87523"/>
                    <a:pt x="111960" y="12291"/>
                    <a:pt x="202930" y="0"/>
                  </a:cubicBezTo>
                  <a:cubicBezTo>
                    <a:pt x="400669" y="9496"/>
                    <a:pt x="570634" y="-8382"/>
                    <a:pt x="781693" y="0"/>
                  </a:cubicBezTo>
                  <a:cubicBezTo>
                    <a:pt x="992752" y="8382"/>
                    <a:pt x="1316145" y="-3546"/>
                    <a:pt x="1553378" y="0"/>
                  </a:cubicBezTo>
                  <a:cubicBezTo>
                    <a:pt x="1790612" y="3546"/>
                    <a:pt x="1951251" y="24272"/>
                    <a:pt x="2260756" y="0"/>
                  </a:cubicBezTo>
                  <a:cubicBezTo>
                    <a:pt x="2570261" y="-24272"/>
                    <a:pt x="2510141" y="-11640"/>
                    <a:pt x="2710905" y="0"/>
                  </a:cubicBezTo>
                  <a:cubicBezTo>
                    <a:pt x="2911669" y="11640"/>
                    <a:pt x="3083282" y="16127"/>
                    <a:pt x="3289668" y="0"/>
                  </a:cubicBezTo>
                  <a:cubicBezTo>
                    <a:pt x="3496054" y="-16127"/>
                    <a:pt x="3687586" y="3960"/>
                    <a:pt x="3997046" y="0"/>
                  </a:cubicBezTo>
                  <a:cubicBezTo>
                    <a:pt x="4306506" y="-3960"/>
                    <a:pt x="4268699" y="11691"/>
                    <a:pt x="4447195" y="0"/>
                  </a:cubicBezTo>
                  <a:cubicBezTo>
                    <a:pt x="4625691" y="-11691"/>
                    <a:pt x="4868031" y="29997"/>
                    <a:pt x="5218880" y="0"/>
                  </a:cubicBezTo>
                  <a:cubicBezTo>
                    <a:pt x="5569730" y="-29997"/>
                    <a:pt x="5754182" y="-13845"/>
                    <a:pt x="5926257" y="0"/>
                  </a:cubicBezTo>
                  <a:cubicBezTo>
                    <a:pt x="6098332" y="13845"/>
                    <a:pt x="6443210" y="-10146"/>
                    <a:pt x="6633635" y="0"/>
                  </a:cubicBezTo>
                  <a:cubicBezTo>
                    <a:pt x="6729025" y="-18427"/>
                    <a:pt x="6835705" y="67657"/>
                    <a:pt x="6836565" y="202930"/>
                  </a:cubicBezTo>
                  <a:cubicBezTo>
                    <a:pt x="6850593" y="286621"/>
                    <a:pt x="6830642" y="433260"/>
                    <a:pt x="6836565" y="592543"/>
                  </a:cubicBezTo>
                  <a:cubicBezTo>
                    <a:pt x="6842488" y="751826"/>
                    <a:pt x="6828590" y="841179"/>
                    <a:pt x="6836565" y="1014623"/>
                  </a:cubicBezTo>
                  <a:cubicBezTo>
                    <a:pt x="6813521" y="1113729"/>
                    <a:pt x="6751500" y="1205225"/>
                    <a:pt x="6633635" y="1217553"/>
                  </a:cubicBezTo>
                  <a:cubicBezTo>
                    <a:pt x="6276909" y="1224283"/>
                    <a:pt x="6056669" y="1198142"/>
                    <a:pt x="5861950" y="1217553"/>
                  </a:cubicBezTo>
                  <a:cubicBezTo>
                    <a:pt x="5667231" y="1236964"/>
                    <a:pt x="5468663" y="1199086"/>
                    <a:pt x="5283187" y="1217553"/>
                  </a:cubicBezTo>
                  <a:cubicBezTo>
                    <a:pt x="5097711" y="1236020"/>
                    <a:pt x="4876658" y="1194480"/>
                    <a:pt x="4575809" y="1217553"/>
                  </a:cubicBezTo>
                  <a:cubicBezTo>
                    <a:pt x="4274960" y="1240626"/>
                    <a:pt x="4069526" y="1213188"/>
                    <a:pt x="3868432" y="1217553"/>
                  </a:cubicBezTo>
                  <a:cubicBezTo>
                    <a:pt x="3667338" y="1221918"/>
                    <a:pt x="3545286" y="1225541"/>
                    <a:pt x="3418283" y="1217553"/>
                  </a:cubicBezTo>
                  <a:cubicBezTo>
                    <a:pt x="3291280" y="1209565"/>
                    <a:pt x="3152302" y="1213036"/>
                    <a:pt x="2968133" y="1217553"/>
                  </a:cubicBezTo>
                  <a:cubicBezTo>
                    <a:pt x="2783964" y="1222071"/>
                    <a:pt x="2659397" y="1235883"/>
                    <a:pt x="2517984" y="1217553"/>
                  </a:cubicBezTo>
                  <a:cubicBezTo>
                    <a:pt x="2376571" y="1199223"/>
                    <a:pt x="2115927" y="1195641"/>
                    <a:pt x="2003527" y="1217553"/>
                  </a:cubicBezTo>
                  <a:cubicBezTo>
                    <a:pt x="1891127" y="1239465"/>
                    <a:pt x="1566522" y="1206575"/>
                    <a:pt x="1296150" y="1217553"/>
                  </a:cubicBezTo>
                  <a:cubicBezTo>
                    <a:pt x="1025778" y="1228531"/>
                    <a:pt x="444172" y="1196097"/>
                    <a:pt x="202930" y="1217553"/>
                  </a:cubicBezTo>
                  <a:cubicBezTo>
                    <a:pt x="96809" y="1215975"/>
                    <a:pt x="-14182" y="1119155"/>
                    <a:pt x="0" y="1014623"/>
                  </a:cubicBezTo>
                  <a:cubicBezTo>
                    <a:pt x="11678" y="895798"/>
                    <a:pt x="-12438" y="749080"/>
                    <a:pt x="0" y="608777"/>
                  </a:cubicBezTo>
                  <a:cubicBezTo>
                    <a:pt x="12438" y="468474"/>
                    <a:pt x="11683" y="327458"/>
                    <a:pt x="0" y="202930"/>
                  </a:cubicBezTo>
                  <a:close/>
                </a:path>
              </a:pathLst>
            </a:custGeom>
            <a:noFill/>
            <a:ln w="38100">
              <a:solidFill>
                <a:srgbClr val="C6D9F1"/>
              </a:solidFill>
              <a:extLst>
                <a:ext uri="{C807C97D-BFC1-408E-A445-0C87EB9F89A2}">
                  <ask:lineSketchStyleProps xmlns:ask="http://schemas.microsoft.com/office/drawing/2018/sketchyshapes" sd="1143128882">
                    <a:prstGeom prst="roundRect">
                      <a:avLst>
                        <a:gd name="adj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20493B-462C-A3FF-479C-E98205CD723B}"/>
                    </a:ext>
                  </a:extLst>
                </p:cNvPr>
                <p:cNvSpPr txBox="1"/>
                <p:nvPr/>
              </p:nvSpPr>
              <p:spPr>
                <a:xfrm>
                  <a:off x="1153715" y="5092867"/>
                  <a:ext cx="6836565" cy="1203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i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번째 데이터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를 입력으로 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가중합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계</m:t>
                      </m:r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산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계단함수를 통해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예측값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계산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3.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예측값과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실제값의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오차에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학습률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𝜂</m:t>
                      </m:r>
                      <m:r>
                        <a:rPr lang="ko-KR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와</m:t>
                      </m:r>
                    </m:oMath>
                  </a14:m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입력 데이터의 곱을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에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더해 업데이트  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20493B-462C-A3FF-479C-E98205CD7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715" y="5092867"/>
                  <a:ext cx="6836565" cy="1203919"/>
                </a:xfrm>
                <a:prstGeom prst="rect">
                  <a:avLst/>
                </a:prstGeom>
                <a:blipFill>
                  <a:blip r:embed="rId4"/>
                  <a:stretch>
                    <a:fillRect b="-404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648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동작 방식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 descr="도표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26F37EC5-852B-9E9C-A25F-33769286F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533788"/>
            <a:ext cx="7352184" cy="3126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10252-40EA-460B-8B5C-ED3FCEE43BAD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EC3C1F-07E6-9FDE-F430-F1538E360B63}"/>
              </a:ext>
            </a:extLst>
          </p:cNvPr>
          <p:cNvGrpSpPr/>
          <p:nvPr/>
        </p:nvGrpSpPr>
        <p:grpSpPr>
          <a:xfrm>
            <a:off x="1119491" y="4755510"/>
            <a:ext cx="6836565" cy="1217553"/>
            <a:chOff x="1153715" y="5079233"/>
            <a:chExt cx="6836565" cy="1217553"/>
          </a:xfrm>
        </p:grpSpPr>
        <p:sp>
          <p:nvSpPr>
            <p:cNvPr id="14" name="Google Shape;131;p6">
              <a:extLst>
                <a:ext uri="{FF2B5EF4-FFF2-40B4-BE49-F238E27FC236}">
                  <a16:creationId xmlns:a16="http://schemas.microsoft.com/office/drawing/2014/main" id="{EAA9E300-E9E9-22A7-F6C4-11C4EE47A32B}"/>
                </a:ext>
              </a:extLst>
            </p:cNvPr>
            <p:cNvSpPr/>
            <p:nvPr/>
          </p:nvSpPr>
          <p:spPr>
            <a:xfrm>
              <a:off x="1153715" y="5079233"/>
              <a:ext cx="6836565" cy="1217553"/>
            </a:xfrm>
            <a:custGeom>
              <a:avLst/>
              <a:gdLst>
                <a:gd name="connsiteX0" fmla="*/ 0 w 6836565"/>
                <a:gd name="connsiteY0" fmla="*/ 202930 h 1217553"/>
                <a:gd name="connsiteX1" fmla="*/ 202930 w 6836565"/>
                <a:gd name="connsiteY1" fmla="*/ 0 h 1217553"/>
                <a:gd name="connsiteX2" fmla="*/ 781693 w 6836565"/>
                <a:gd name="connsiteY2" fmla="*/ 0 h 1217553"/>
                <a:gd name="connsiteX3" fmla="*/ 1553378 w 6836565"/>
                <a:gd name="connsiteY3" fmla="*/ 0 h 1217553"/>
                <a:gd name="connsiteX4" fmla="*/ 2260756 w 6836565"/>
                <a:gd name="connsiteY4" fmla="*/ 0 h 1217553"/>
                <a:gd name="connsiteX5" fmla="*/ 2710905 w 6836565"/>
                <a:gd name="connsiteY5" fmla="*/ 0 h 1217553"/>
                <a:gd name="connsiteX6" fmla="*/ 3289668 w 6836565"/>
                <a:gd name="connsiteY6" fmla="*/ 0 h 1217553"/>
                <a:gd name="connsiteX7" fmla="*/ 3997046 w 6836565"/>
                <a:gd name="connsiteY7" fmla="*/ 0 h 1217553"/>
                <a:gd name="connsiteX8" fmla="*/ 4447195 w 6836565"/>
                <a:gd name="connsiteY8" fmla="*/ 0 h 1217553"/>
                <a:gd name="connsiteX9" fmla="*/ 5218880 w 6836565"/>
                <a:gd name="connsiteY9" fmla="*/ 0 h 1217553"/>
                <a:gd name="connsiteX10" fmla="*/ 5926257 w 6836565"/>
                <a:gd name="connsiteY10" fmla="*/ 0 h 1217553"/>
                <a:gd name="connsiteX11" fmla="*/ 6633635 w 6836565"/>
                <a:gd name="connsiteY11" fmla="*/ 0 h 1217553"/>
                <a:gd name="connsiteX12" fmla="*/ 6836565 w 6836565"/>
                <a:gd name="connsiteY12" fmla="*/ 202930 h 1217553"/>
                <a:gd name="connsiteX13" fmla="*/ 6836565 w 6836565"/>
                <a:gd name="connsiteY13" fmla="*/ 592543 h 1217553"/>
                <a:gd name="connsiteX14" fmla="*/ 6836565 w 6836565"/>
                <a:gd name="connsiteY14" fmla="*/ 1014623 h 1217553"/>
                <a:gd name="connsiteX15" fmla="*/ 6633635 w 6836565"/>
                <a:gd name="connsiteY15" fmla="*/ 1217553 h 1217553"/>
                <a:gd name="connsiteX16" fmla="*/ 5861950 w 6836565"/>
                <a:gd name="connsiteY16" fmla="*/ 1217553 h 1217553"/>
                <a:gd name="connsiteX17" fmla="*/ 5283187 w 6836565"/>
                <a:gd name="connsiteY17" fmla="*/ 1217553 h 1217553"/>
                <a:gd name="connsiteX18" fmla="*/ 4575809 w 6836565"/>
                <a:gd name="connsiteY18" fmla="*/ 1217553 h 1217553"/>
                <a:gd name="connsiteX19" fmla="*/ 3868432 w 6836565"/>
                <a:gd name="connsiteY19" fmla="*/ 1217553 h 1217553"/>
                <a:gd name="connsiteX20" fmla="*/ 3418283 w 6836565"/>
                <a:gd name="connsiteY20" fmla="*/ 1217553 h 1217553"/>
                <a:gd name="connsiteX21" fmla="*/ 2968133 w 6836565"/>
                <a:gd name="connsiteY21" fmla="*/ 1217553 h 1217553"/>
                <a:gd name="connsiteX22" fmla="*/ 2517984 w 6836565"/>
                <a:gd name="connsiteY22" fmla="*/ 1217553 h 1217553"/>
                <a:gd name="connsiteX23" fmla="*/ 2003527 w 6836565"/>
                <a:gd name="connsiteY23" fmla="*/ 1217553 h 1217553"/>
                <a:gd name="connsiteX24" fmla="*/ 1296150 w 6836565"/>
                <a:gd name="connsiteY24" fmla="*/ 1217553 h 1217553"/>
                <a:gd name="connsiteX25" fmla="*/ 202930 w 6836565"/>
                <a:gd name="connsiteY25" fmla="*/ 1217553 h 1217553"/>
                <a:gd name="connsiteX26" fmla="*/ 0 w 6836565"/>
                <a:gd name="connsiteY26" fmla="*/ 1014623 h 1217553"/>
                <a:gd name="connsiteX27" fmla="*/ 0 w 6836565"/>
                <a:gd name="connsiteY27" fmla="*/ 608777 h 1217553"/>
                <a:gd name="connsiteX28" fmla="*/ 0 w 6836565"/>
                <a:gd name="connsiteY28" fmla="*/ 202930 h 121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836565" h="1217553" extrusionOk="0">
                  <a:moveTo>
                    <a:pt x="0" y="202930"/>
                  </a:moveTo>
                  <a:cubicBezTo>
                    <a:pt x="23513" y="87523"/>
                    <a:pt x="111960" y="12291"/>
                    <a:pt x="202930" y="0"/>
                  </a:cubicBezTo>
                  <a:cubicBezTo>
                    <a:pt x="400669" y="9496"/>
                    <a:pt x="570634" y="-8382"/>
                    <a:pt x="781693" y="0"/>
                  </a:cubicBezTo>
                  <a:cubicBezTo>
                    <a:pt x="992752" y="8382"/>
                    <a:pt x="1316145" y="-3546"/>
                    <a:pt x="1553378" y="0"/>
                  </a:cubicBezTo>
                  <a:cubicBezTo>
                    <a:pt x="1790612" y="3546"/>
                    <a:pt x="1951251" y="24272"/>
                    <a:pt x="2260756" y="0"/>
                  </a:cubicBezTo>
                  <a:cubicBezTo>
                    <a:pt x="2570261" y="-24272"/>
                    <a:pt x="2510141" y="-11640"/>
                    <a:pt x="2710905" y="0"/>
                  </a:cubicBezTo>
                  <a:cubicBezTo>
                    <a:pt x="2911669" y="11640"/>
                    <a:pt x="3083282" y="16127"/>
                    <a:pt x="3289668" y="0"/>
                  </a:cubicBezTo>
                  <a:cubicBezTo>
                    <a:pt x="3496054" y="-16127"/>
                    <a:pt x="3687586" y="3960"/>
                    <a:pt x="3997046" y="0"/>
                  </a:cubicBezTo>
                  <a:cubicBezTo>
                    <a:pt x="4306506" y="-3960"/>
                    <a:pt x="4268699" y="11691"/>
                    <a:pt x="4447195" y="0"/>
                  </a:cubicBezTo>
                  <a:cubicBezTo>
                    <a:pt x="4625691" y="-11691"/>
                    <a:pt x="4868031" y="29997"/>
                    <a:pt x="5218880" y="0"/>
                  </a:cubicBezTo>
                  <a:cubicBezTo>
                    <a:pt x="5569730" y="-29997"/>
                    <a:pt x="5754182" y="-13845"/>
                    <a:pt x="5926257" y="0"/>
                  </a:cubicBezTo>
                  <a:cubicBezTo>
                    <a:pt x="6098332" y="13845"/>
                    <a:pt x="6443210" y="-10146"/>
                    <a:pt x="6633635" y="0"/>
                  </a:cubicBezTo>
                  <a:cubicBezTo>
                    <a:pt x="6729025" y="-18427"/>
                    <a:pt x="6835705" y="67657"/>
                    <a:pt x="6836565" y="202930"/>
                  </a:cubicBezTo>
                  <a:cubicBezTo>
                    <a:pt x="6850593" y="286621"/>
                    <a:pt x="6830642" y="433260"/>
                    <a:pt x="6836565" y="592543"/>
                  </a:cubicBezTo>
                  <a:cubicBezTo>
                    <a:pt x="6842488" y="751826"/>
                    <a:pt x="6828590" y="841179"/>
                    <a:pt x="6836565" y="1014623"/>
                  </a:cubicBezTo>
                  <a:cubicBezTo>
                    <a:pt x="6813521" y="1113729"/>
                    <a:pt x="6751500" y="1205225"/>
                    <a:pt x="6633635" y="1217553"/>
                  </a:cubicBezTo>
                  <a:cubicBezTo>
                    <a:pt x="6276909" y="1224283"/>
                    <a:pt x="6056669" y="1198142"/>
                    <a:pt x="5861950" y="1217553"/>
                  </a:cubicBezTo>
                  <a:cubicBezTo>
                    <a:pt x="5667231" y="1236964"/>
                    <a:pt x="5468663" y="1199086"/>
                    <a:pt x="5283187" y="1217553"/>
                  </a:cubicBezTo>
                  <a:cubicBezTo>
                    <a:pt x="5097711" y="1236020"/>
                    <a:pt x="4876658" y="1194480"/>
                    <a:pt x="4575809" y="1217553"/>
                  </a:cubicBezTo>
                  <a:cubicBezTo>
                    <a:pt x="4274960" y="1240626"/>
                    <a:pt x="4069526" y="1213188"/>
                    <a:pt x="3868432" y="1217553"/>
                  </a:cubicBezTo>
                  <a:cubicBezTo>
                    <a:pt x="3667338" y="1221918"/>
                    <a:pt x="3545286" y="1225541"/>
                    <a:pt x="3418283" y="1217553"/>
                  </a:cubicBezTo>
                  <a:cubicBezTo>
                    <a:pt x="3291280" y="1209565"/>
                    <a:pt x="3152302" y="1213036"/>
                    <a:pt x="2968133" y="1217553"/>
                  </a:cubicBezTo>
                  <a:cubicBezTo>
                    <a:pt x="2783964" y="1222071"/>
                    <a:pt x="2659397" y="1235883"/>
                    <a:pt x="2517984" y="1217553"/>
                  </a:cubicBezTo>
                  <a:cubicBezTo>
                    <a:pt x="2376571" y="1199223"/>
                    <a:pt x="2115927" y="1195641"/>
                    <a:pt x="2003527" y="1217553"/>
                  </a:cubicBezTo>
                  <a:cubicBezTo>
                    <a:pt x="1891127" y="1239465"/>
                    <a:pt x="1566522" y="1206575"/>
                    <a:pt x="1296150" y="1217553"/>
                  </a:cubicBezTo>
                  <a:cubicBezTo>
                    <a:pt x="1025778" y="1228531"/>
                    <a:pt x="444172" y="1196097"/>
                    <a:pt x="202930" y="1217553"/>
                  </a:cubicBezTo>
                  <a:cubicBezTo>
                    <a:pt x="96809" y="1215975"/>
                    <a:pt x="-14182" y="1119155"/>
                    <a:pt x="0" y="1014623"/>
                  </a:cubicBezTo>
                  <a:cubicBezTo>
                    <a:pt x="11678" y="895798"/>
                    <a:pt x="-12438" y="749080"/>
                    <a:pt x="0" y="608777"/>
                  </a:cubicBezTo>
                  <a:cubicBezTo>
                    <a:pt x="12438" y="468474"/>
                    <a:pt x="11683" y="327458"/>
                    <a:pt x="0" y="202930"/>
                  </a:cubicBezTo>
                  <a:close/>
                </a:path>
              </a:pathLst>
            </a:custGeom>
            <a:noFill/>
            <a:ln w="38100">
              <a:solidFill>
                <a:srgbClr val="C6D9F1"/>
              </a:solidFill>
              <a:extLst>
                <a:ext uri="{C807C97D-BFC1-408E-A445-0C87EB9F89A2}">
                  <ask:lineSketchStyleProps xmlns:ask="http://schemas.microsoft.com/office/drawing/2018/sketchyshapes" sd="1143128882">
                    <a:prstGeom prst="roundRect">
                      <a:avLst>
                        <a:gd name="adj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20493B-462C-A3FF-479C-E98205CD723B}"/>
                    </a:ext>
                  </a:extLst>
                </p:cNvPr>
                <p:cNvSpPr txBox="1"/>
                <p:nvPr/>
              </p:nvSpPr>
              <p:spPr>
                <a:xfrm>
                  <a:off x="1153715" y="5092867"/>
                  <a:ext cx="6836565" cy="1203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i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번째 데이터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를 입력으로 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가중합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계</m:t>
                      </m:r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산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계단함수를 통해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예측값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계산</a:t>
                  </a:r>
                  <a:endPara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3.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예측값과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실제값의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오차에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학습률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𝜂</m:t>
                      </m:r>
                      <m:r>
                        <a:rPr lang="ko-KR" altLang="en-US" sz="16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와</m:t>
                      </m:r>
                    </m:oMath>
                  </a14:m>
                  <a:r>
                    <a:rPr lang="en-US" altLang="ko-KR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입력 데이터의 곱을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에</a:t>
                  </a:r>
                  <a:r>
                    <a:rPr lang="en-US" altLang="ko-KR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더해 업데이트  </a:t>
                  </a:r>
                  <a:endPara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20493B-462C-A3FF-479C-E98205CD7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715" y="5092867"/>
                  <a:ext cx="6836565" cy="1203919"/>
                </a:xfrm>
                <a:prstGeom prst="rect">
                  <a:avLst/>
                </a:prstGeom>
                <a:blipFill>
                  <a:blip r:embed="rId4"/>
                  <a:stretch>
                    <a:fillRect b="-404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1A3BAC-709E-76DC-89F9-9CFBA6A7EFC9}"/>
              </a:ext>
            </a:extLst>
          </p:cNvPr>
          <p:cNvSpPr/>
          <p:nvPr/>
        </p:nvSpPr>
        <p:spPr>
          <a:xfrm>
            <a:off x="711830" y="1682298"/>
            <a:ext cx="3500129" cy="2898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4E869A-CF65-4D65-13AF-6C5242F5A72B}"/>
                  </a:ext>
                </a:extLst>
              </p:cNvPr>
              <p:cNvSpPr txBox="1"/>
              <p:nvPr/>
            </p:nvSpPr>
            <p:spPr>
              <a:xfrm>
                <a:off x="711830" y="2962435"/>
                <a:ext cx="36840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box>
                      <m:box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box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box>
                      <m:box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box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ox>
                          <m:box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box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4E869A-CF65-4D65-13AF-6C5242F5A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" y="2962435"/>
                <a:ext cx="36840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EDFA1754-5C76-8C59-0884-131E1D68B2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92081" y="2054215"/>
            <a:ext cx="2805224" cy="2805224"/>
          </a:xfrm>
          <a:prstGeom prst="ellipse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4FF67ED-DD4C-DB6B-FD71-0285552A2E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7300" y="2234878"/>
            <a:ext cx="1705743" cy="1793668"/>
          </a:xfrm>
          <a:prstGeom prst="ellipse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7F7E0C1-CBE3-A839-E596-F797619E38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6199">
            <a:off x="4222729" y="2252898"/>
            <a:ext cx="1210528" cy="12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2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0584" y="2222376"/>
            <a:ext cx="7920880" cy="38116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755576" y="2087215"/>
            <a:ext cx="7920880" cy="11764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3628" y="2636912"/>
            <a:ext cx="6984776" cy="261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b="1" spc="300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머신러닝과</a:t>
            </a:r>
            <a:r>
              <a:rPr lang="ko-KR" altLang="en-US" sz="28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딥러닝</a:t>
            </a:r>
            <a:endParaRPr lang="en-US" altLang="ko-KR" sz="2800" b="1" spc="3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spc="300" noProof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800" b="1" spc="300" noProof="0" dirty="0" err="1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endParaRPr lang="en-US" altLang="ko-KR" sz="2800" b="1" spc="3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spc="300" noProof="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8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신경망</a:t>
            </a:r>
            <a:endParaRPr lang="en-US" altLang="ko-KR" sz="2800" b="1" spc="30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ko-KR" altLang="en-US" sz="28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 향상 기법</a:t>
            </a:r>
            <a:endParaRPr lang="en-US" altLang="ko-KR" sz="2800" b="1" spc="300" noProof="0" dirty="0">
              <a:solidFill>
                <a:prstClr val="white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823944"/>
            <a:ext cx="3456384" cy="115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30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kumimoji="0" lang="ko-KR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0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동작 방식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 descr="도표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26F37EC5-852B-9E9C-A25F-33769286F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533788"/>
            <a:ext cx="7352184" cy="3126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10252-40EA-460B-8B5C-ED3FCEE43BAD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EC3C1F-07E6-9FDE-F430-F1538E360B63}"/>
              </a:ext>
            </a:extLst>
          </p:cNvPr>
          <p:cNvGrpSpPr/>
          <p:nvPr/>
        </p:nvGrpSpPr>
        <p:grpSpPr>
          <a:xfrm>
            <a:off x="1119491" y="4755510"/>
            <a:ext cx="6836565" cy="1217553"/>
            <a:chOff x="1153715" y="5079233"/>
            <a:chExt cx="6836565" cy="1217553"/>
          </a:xfrm>
        </p:grpSpPr>
        <p:sp>
          <p:nvSpPr>
            <p:cNvPr id="14" name="Google Shape;131;p6">
              <a:extLst>
                <a:ext uri="{FF2B5EF4-FFF2-40B4-BE49-F238E27FC236}">
                  <a16:creationId xmlns:a16="http://schemas.microsoft.com/office/drawing/2014/main" id="{EAA9E300-E9E9-22A7-F6C4-11C4EE47A32B}"/>
                </a:ext>
              </a:extLst>
            </p:cNvPr>
            <p:cNvSpPr/>
            <p:nvPr/>
          </p:nvSpPr>
          <p:spPr>
            <a:xfrm>
              <a:off x="1153715" y="5079233"/>
              <a:ext cx="6836565" cy="1217553"/>
            </a:xfrm>
            <a:custGeom>
              <a:avLst/>
              <a:gdLst>
                <a:gd name="connsiteX0" fmla="*/ 0 w 6836565"/>
                <a:gd name="connsiteY0" fmla="*/ 202930 h 1217553"/>
                <a:gd name="connsiteX1" fmla="*/ 202930 w 6836565"/>
                <a:gd name="connsiteY1" fmla="*/ 0 h 1217553"/>
                <a:gd name="connsiteX2" fmla="*/ 781693 w 6836565"/>
                <a:gd name="connsiteY2" fmla="*/ 0 h 1217553"/>
                <a:gd name="connsiteX3" fmla="*/ 1553378 w 6836565"/>
                <a:gd name="connsiteY3" fmla="*/ 0 h 1217553"/>
                <a:gd name="connsiteX4" fmla="*/ 2260756 w 6836565"/>
                <a:gd name="connsiteY4" fmla="*/ 0 h 1217553"/>
                <a:gd name="connsiteX5" fmla="*/ 2710905 w 6836565"/>
                <a:gd name="connsiteY5" fmla="*/ 0 h 1217553"/>
                <a:gd name="connsiteX6" fmla="*/ 3289668 w 6836565"/>
                <a:gd name="connsiteY6" fmla="*/ 0 h 1217553"/>
                <a:gd name="connsiteX7" fmla="*/ 3997046 w 6836565"/>
                <a:gd name="connsiteY7" fmla="*/ 0 h 1217553"/>
                <a:gd name="connsiteX8" fmla="*/ 4447195 w 6836565"/>
                <a:gd name="connsiteY8" fmla="*/ 0 h 1217553"/>
                <a:gd name="connsiteX9" fmla="*/ 5218880 w 6836565"/>
                <a:gd name="connsiteY9" fmla="*/ 0 h 1217553"/>
                <a:gd name="connsiteX10" fmla="*/ 5926257 w 6836565"/>
                <a:gd name="connsiteY10" fmla="*/ 0 h 1217553"/>
                <a:gd name="connsiteX11" fmla="*/ 6633635 w 6836565"/>
                <a:gd name="connsiteY11" fmla="*/ 0 h 1217553"/>
                <a:gd name="connsiteX12" fmla="*/ 6836565 w 6836565"/>
                <a:gd name="connsiteY12" fmla="*/ 202930 h 1217553"/>
                <a:gd name="connsiteX13" fmla="*/ 6836565 w 6836565"/>
                <a:gd name="connsiteY13" fmla="*/ 592543 h 1217553"/>
                <a:gd name="connsiteX14" fmla="*/ 6836565 w 6836565"/>
                <a:gd name="connsiteY14" fmla="*/ 1014623 h 1217553"/>
                <a:gd name="connsiteX15" fmla="*/ 6633635 w 6836565"/>
                <a:gd name="connsiteY15" fmla="*/ 1217553 h 1217553"/>
                <a:gd name="connsiteX16" fmla="*/ 5861950 w 6836565"/>
                <a:gd name="connsiteY16" fmla="*/ 1217553 h 1217553"/>
                <a:gd name="connsiteX17" fmla="*/ 5283187 w 6836565"/>
                <a:gd name="connsiteY17" fmla="*/ 1217553 h 1217553"/>
                <a:gd name="connsiteX18" fmla="*/ 4575809 w 6836565"/>
                <a:gd name="connsiteY18" fmla="*/ 1217553 h 1217553"/>
                <a:gd name="connsiteX19" fmla="*/ 3868432 w 6836565"/>
                <a:gd name="connsiteY19" fmla="*/ 1217553 h 1217553"/>
                <a:gd name="connsiteX20" fmla="*/ 3418283 w 6836565"/>
                <a:gd name="connsiteY20" fmla="*/ 1217553 h 1217553"/>
                <a:gd name="connsiteX21" fmla="*/ 2968133 w 6836565"/>
                <a:gd name="connsiteY21" fmla="*/ 1217553 h 1217553"/>
                <a:gd name="connsiteX22" fmla="*/ 2517984 w 6836565"/>
                <a:gd name="connsiteY22" fmla="*/ 1217553 h 1217553"/>
                <a:gd name="connsiteX23" fmla="*/ 2003527 w 6836565"/>
                <a:gd name="connsiteY23" fmla="*/ 1217553 h 1217553"/>
                <a:gd name="connsiteX24" fmla="*/ 1296150 w 6836565"/>
                <a:gd name="connsiteY24" fmla="*/ 1217553 h 1217553"/>
                <a:gd name="connsiteX25" fmla="*/ 202930 w 6836565"/>
                <a:gd name="connsiteY25" fmla="*/ 1217553 h 1217553"/>
                <a:gd name="connsiteX26" fmla="*/ 0 w 6836565"/>
                <a:gd name="connsiteY26" fmla="*/ 1014623 h 1217553"/>
                <a:gd name="connsiteX27" fmla="*/ 0 w 6836565"/>
                <a:gd name="connsiteY27" fmla="*/ 608777 h 1217553"/>
                <a:gd name="connsiteX28" fmla="*/ 0 w 6836565"/>
                <a:gd name="connsiteY28" fmla="*/ 202930 h 121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836565" h="1217553" extrusionOk="0">
                  <a:moveTo>
                    <a:pt x="0" y="202930"/>
                  </a:moveTo>
                  <a:cubicBezTo>
                    <a:pt x="23513" y="87523"/>
                    <a:pt x="111960" y="12291"/>
                    <a:pt x="202930" y="0"/>
                  </a:cubicBezTo>
                  <a:cubicBezTo>
                    <a:pt x="400669" y="9496"/>
                    <a:pt x="570634" y="-8382"/>
                    <a:pt x="781693" y="0"/>
                  </a:cubicBezTo>
                  <a:cubicBezTo>
                    <a:pt x="992752" y="8382"/>
                    <a:pt x="1316145" y="-3546"/>
                    <a:pt x="1553378" y="0"/>
                  </a:cubicBezTo>
                  <a:cubicBezTo>
                    <a:pt x="1790612" y="3546"/>
                    <a:pt x="1951251" y="24272"/>
                    <a:pt x="2260756" y="0"/>
                  </a:cubicBezTo>
                  <a:cubicBezTo>
                    <a:pt x="2570261" y="-24272"/>
                    <a:pt x="2510141" y="-11640"/>
                    <a:pt x="2710905" y="0"/>
                  </a:cubicBezTo>
                  <a:cubicBezTo>
                    <a:pt x="2911669" y="11640"/>
                    <a:pt x="3083282" y="16127"/>
                    <a:pt x="3289668" y="0"/>
                  </a:cubicBezTo>
                  <a:cubicBezTo>
                    <a:pt x="3496054" y="-16127"/>
                    <a:pt x="3687586" y="3960"/>
                    <a:pt x="3997046" y="0"/>
                  </a:cubicBezTo>
                  <a:cubicBezTo>
                    <a:pt x="4306506" y="-3960"/>
                    <a:pt x="4268699" y="11691"/>
                    <a:pt x="4447195" y="0"/>
                  </a:cubicBezTo>
                  <a:cubicBezTo>
                    <a:pt x="4625691" y="-11691"/>
                    <a:pt x="4868031" y="29997"/>
                    <a:pt x="5218880" y="0"/>
                  </a:cubicBezTo>
                  <a:cubicBezTo>
                    <a:pt x="5569730" y="-29997"/>
                    <a:pt x="5754182" y="-13845"/>
                    <a:pt x="5926257" y="0"/>
                  </a:cubicBezTo>
                  <a:cubicBezTo>
                    <a:pt x="6098332" y="13845"/>
                    <a:pt x="6443210" y="-10146"/>
                    <a:pt x="6633635" y="0"/>
                  </a:cubicBezTo>
                  <a:cubicBezTo>
                    <a:pt x="6729025" y="-18427"/>
                    <a:pt x="6835705" y="67657"/>
                    <a:pt x="6836565" y="202930"/>
                  </a:cubicBezTo>
                  <a:cubicBezTo>
                    <a:pt x="6850593" y="286621"/>
                    <a:pt x="6830642" y="433260"/>
                    <a:pt x="6836565" y="592543"/>
                  </a:cubicBezTo>
                  <a:cubicBezTo>
                    <a:pt x="6842488" y="751826"/>
                    <a:pt x="6828590" y="841179"/>
                    <a:pt x="6836565" y="1014623"/>
                  </a:cubicBezTo>
                  <a:cubicBezTo>
                    <a:pt x="6813521" y="1113729"/>
                    <a:pt x="6751500" y="1205225"/>
                    <a:pt x="6633635" y="1217553"/>
                  </a:cubicBezTo>
                  <a:cubicBezTo>
                    <a:pt x="6276909" y="1224283"/>
                    <a:pt x="6056669" y="1198142"/>
                    <a:pt x="5861950" y="1217553"/>
                  </a:cubicBezTo>
                  <a:cubicBezTo>
                    <a:pt x="5667231" y="1236964"/>
                    <a:pt x="5468663" y="1199086"/>
                    <a:pt x="5283187" y="1217553"/>
                  </a:cubicBezTo>
                  <a:cubicBezTo>
                    <a:pt x="5097711" y="1236020"/>
                    <a:pt x="4876658" y="1194480"/>
                    <a:pt x="4575809" y="1217553"/>
                  </a:cubicBezTo>
                  <a:cubicBezTo>
                    <a:pt x="4274960" y="1240626"/>
                    <a:pt x="4069526" y="1213188"/>
                    <a:pt x="3868432" y="1217553"/>
                  </a:cubicBezTo>
                  <a:cubicBezTo>
                    <a:pt x="3667338" y="1221918"/>
                    <a:pt x="3545286" y="1225541"/>
                    <a:pt x="3418283" y="1217553"/>
                  </a:cubicBezTo>
                  <a:cubicBezTo>
                    <a:pt x="3291280" y="1209565"/>
                    <a:pt x="3152302" y="1213036"/>
                    <a:pt x="2968133" y="1217553"/>
                  </a:cubicBezTo>
                  <a:cubicBezTo>
                    <a:pt x="2783964" y="1222071"/>
                    <a:pt x="2659397" y="1235883"/>
                    <a:pt x="2517984" y="1217553"/>
                  </a:cubicBezTo>
                  <a:cubicBezTo>
                    <a:pt x="2376571" y="1199223"/>
                    <a:pt x="2115927" y="1195641"/>
                    <a:pt x="2003527" y="1217553"/>
                  </a:cubicBezTo>
                  <a:cubicBezTo>
                    <a:pt x="1891127" y="1239465"/>
                    <a:pt x="1566522" y="1206575"/>
                    <a:pt x="1296150" y="1217553"/>
                  </a:cubicBezTo>
                  <a:cubicBezTo>
                    <a:pt x="1025778" y="1228531"/>
                    <a:pt x="444172" y="1196097"/>
                    <a:pt x="202930" y="1217553"/>
                  </a:cubicBezTo>
                  <a:cubicBezTo>
                    <a:pt x="96809" y="1215975"/>
                    <a:pt x="-14182" y="1119155"/>
                    <a:pt x="0" y="1014623"/>
                  </a:cubicBezTo>
                  <a:cubicBezTo>
                    <a:pt x="11678" y="895798"/>
                    <a:pt x="-12438" y="749080"/>
                    <a:pt x="0" y="608777"/>
                  </a:cubicBezTo>
                  <a:cubicBezTo>
                    <a:pt x="12438" y="468474"/>
                    <a:pt x="11683" y="327458"/>
                    <a:pt x="0" y="202930"/>
                  </a:cubicBezTo>
                  <a:close/>
                </a:path>
              </a:pathLst>
            </a:custGeom>
            <a:noFill/>
            <a:ln w="38100">
              <a:solidFill>
                <a:srgbClr val="C6D9F1"/>
              </a:solidFill>
              <a:extLst>
                <a:ext uri="{C807C97D-BFC1-408E-A445-0C87EB9F89A2}">
                  <ask:lineSketchStyleProps xmlns:ask="http://schemas.microsoft.com/office/drawing/2018/sketchyshapes" sd="1143128882">
                    <a:prstGeom prst="roundRect">
                      <a:avLst>
                        <a:gd name="adj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20493B-462C-A3FF-479C-E98205CD723B}"/>
                    </a:ext>
                  </a:extLst>
                </p:cNvPr>
                <p:cNvSpPr txBox="1"/>
                <p:nvPr/>
              </p:nvSpPr>
              <p:spPr>
                <a:xfrm>
                  <a:off x="1153715" y="5092867"/>
                  <a:ext cx="6836565" cy="1203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en-US" altLang="ko-KR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i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번째 데이터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를 입력으로 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가중합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계</m:t>
                      </m:r>
                    </m:oMath>
                  </a14:m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산</a:t>
                  </a:r>
                  <a:endPara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계단함수를 통해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예측값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계산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3.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예측값과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실제값의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오차에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학습률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𝜂</m:t>
                      </m:r>
                      <m:r>
                        <a:rPr lang="ko-KR" altLang="en-US" sz="16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와</m:t>
                      </m:r>
                    </m:oMath>
                  </a14:m>
                  <a:r>
                    <a:rPr lang="en-US" altLang="ko-KR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입력 데이터의 곱을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에</a:t>
                  </a:r>
                  <a:r>
                    <a:rPr lang="en-US" altLang="ko-KR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더해 업데이트  </a:t>
                  </a:r>
                  <a:endPara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20493B-462C-A3FF-479C-E98205CD7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715" y="5092867"/>
                  <a:ext cx="6836565" cy="1203919"/>
                </a:xfrm>
                <a:prstGeom prst="rect">
                  <a:avLst/>
                </a:prstGeom>
                <a:blipFill>
                  <a:blip r:embed="rId4"/>
                  <a:stretch>
                    <a:fillRect b="-404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1A3BAC-709E-76DC-89F9-9CFBA6A7EFC9}"/>
              </a:ext>
            </a:extLst>
          </p:cNvPr>
          <p:cNvSpPr/>
          <p:nvPr/>
        </p:nvSpPr>
        <p:spPr>
          <a:xfrm>
            <a:off x="711830" y="1682298"/>
            <a:ext cx="3500129" cy="28988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DFA1754-5C76-8C59-0884-131E1D68B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93220" y="1844641"/>
            <a:ext cx="3080575" cy="3080575"/>
          </a:xfrm>
          <a:prstGeom prst="ellipse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7F7E0C1-CBE3-A839-E596-F797619E38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6199">
            <a:off x="4446064" y="1707241"/>
            <a:ext cx="1860404" cy="2212542"/>
          </a:xfrm>
          <a:prstGeom prst="rect">
            <a:avLst/>
          </a:prstGeom>
        </p:spPr>
      </p:pic>
      <p:pic>
        <p:nvPicPr>
          <p:cNvPr id="11" name="그림 10" descr="라인, 도표, 그래프, 디자인이(가) 표시된 사진&#10;&#10;자동 생성된 설명">
            <a:extLst>
              <a:ext uri="{FF2B5EF4-FFF2-40B4-BE49-F238E27FC236}">
                <a16:creationId xmlns:a16="http://schemas.microsoft.com/office/drawing/2014/main" id="{09204B24-742E-999E-7459-2E4947A02C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88" y="2998401"/>
            <a:ext cx="3724616" cy="1576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8722E-8127-3473-34C2-436993B539DB}"/>
                  </a:ext>
                </a:extLst>
              </p:cNvPr>
              <p:cNvSpPr txBox="1"/>
              <p:nvPr/>
            </p:nvSpPr>
            <p:spPr>
              <a:xfrm>
                <a:off x="899592" y="1999471"/>
                <a:ext cx="324036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0 , (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≤0)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 , (</m:t>
                            </m:r>
                            <m:sSub>
                              <m:sSubPr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8722E-8127-3473-34C2-436993B53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99471"/>
                <a:ext cx="3240360" cy="7788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83049769-7F90-6DBE-184A-FB619AFDF4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3086" y="2176266"/>
            <a:ext cx="1968326" cy="18413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8569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동작 방식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 descr="도표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26F37EC5-852B-9E9C-A25F-33769286F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533788"/>
            <a:ext cx="7352184" cy="3126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10252-40EA-460B-8B5C-ED3FCEE43BAD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EC3C1F-07E6-9FDE-F430-F1538E360B63}"/>
              </a:ext>
            </a:extLst>
          </p:cNvPr>
          <p:cNvGrpSpPr/>
          <p:nvPr/>
        </p:nvGrpSpPr>
        <p:grpSpPr>
          <a:xfrm>
            <a:off x="1119491" y="4755510"/>
            <a:ext cx="6836565" cy="1217553"/>
            <a:chOff x="1153715" y="5079233"/>
            <a:chExt cx="6836565" cy="1217553"/>
          </a:xfrm>
        </p:grpSpPr>
        <p:sp>
          <p:nvSpPr>
            <p:cNvPr id="14" name="Google Shape;131;p6">
              <a:extLst>
                <a:ext uri="{FF2B5EF4-FFF2-40B4-BE49-F238E27FC236}">
                  <a16:creationId xmlns:a16="http://schemas.microsoft.com/office/drawing/2014/main" id="{EAA9E300-E9E9-22A7-F6C4-11C4EE47A32B}"/>
                </a:ext>
              </a:extLst>
            </p:cNvPr>
            <p:cNvSpPr/>
            <p:nvPr/>
          </p:nvSpPr>
          <p:spPr>
            <a:xfrm>
              <a:off x="1153715" y="5079233"/>
              <a:ext cx="6836565" cy="1217553"/>
            </a:xfrm>
            <a:custGeom>
              <a:avLst/>
              <a:gdLst>
                <a:gd name="connsiteX0" fmla="*/ 0 w 6836565"/>
                <a:gd name="connsiteY0" fmla="*/ 202930 h 1217553"/>
                <a:gd name="connsiteX1" fmla="*/ 202930 w 6836565"/>
                <a:gd name="connsiteY1" fmla="*/ 0 h 1217553"/>
                <a:gd name="connsiteX2" fmla="*/ 781693 w 6836565"/>
                <a:gd name="connsiteY2" fmla="*/ 0 h 1217553"/>
                <a:gd name="connsiteX3" fmla="*/ 1553378 w 6836565"/>
                <a:gd name="connsiteY3" fmla="*/ 0 h 1217553"/>
                <a:gd name="connsiteX4" fmla="*/ 2260756 w 6836565"/>
                <a:gd name="connsiteY4" fmla="*/ 0 h 1217553"/>
                <a:gd name="connsiteX5" fmla="*/ 2710905 w 6836565"/>
                <a:gd name="connsiteY5" fmla="*/ 0 h 1217553"/>
                <a:gd name="connsiteX6" fmla="*/ 3289668 w 6836565"/>
                <a:gd name="connsiteY6" fmla="*/ 0 h 1217553"/>
                <a:gd name="connsiteX7" fmla="*/ 3997046 w 6836565"/>
                <a:gd name="connsiteY7" fmla="*/ 0 h 1217553"/>
                <a:gd name="connsiteX8" fmla="*/ 4447195 w 6836565"/>
                <a:gd name="connsiteY8" fmla="*/ 0 h 1217553"/>
                <a:gd name="connsiteX9" fmla="*/ 5218880 w 6836565"/>
                <a:gd name="connsiteY9" fmla="*/ 0 h 1217553"/>
                <a:gd name="connsiteX10" fmla="*/ 5926257 w 6836565"/>
                <a:gd name="connsiteY10" fmla="*/ 0 h 1217553"/>
                <a:gd name="connsiteX11" fmla="*/ 6633635 w 6836565"/>
                <a:gd name="connsiteY11" fmla="*/ 0 h 1217553"/>
                <a:gd name="connsiteX12" fmla="*/ 6836565 w 6836565"/>
                <a:gd name="connsiteY12" fmla="*/ 202930 h 1217553"/>
                <a:gd name="connsiteX13" fmla="*/ 6836565 w 6836565"/>
                <a:gd name="connsiteY13" fmla="*/ 592543 h 1217553"/>
                <a:gd name="connsiteX14" fmla="*/ 6836565 w 6836565"/>
                <a:gd name="connsiteY14" fmla="*/ 1014623 h 1217553"/>
                <a:gd name="connsiteX15" fmla="*/ 6633635 w 6836565"/>
                <a:gd name="connsiteY15" fmla="*/ 1217553 h 1217553"/>
                <a:gd name="connsiteX16" fmla="*/ 5861950 w 6836565"/>
                <a:gd name="connsiteY16" fmla="*/ 1217553 h 1217553"/>
                <a:gd name="connsiteX17" fmla="*/ 5283187 w 6836565"/>
                <a:gd name="connsiteY17" fmla="*/ 1217553 h 1217553"/>
                <a:gd name="connsiteX18" fmla="*/ 4575809 w 6836565"/>
                <a:gd name="connsiteY18" fmla="*/ 1217553 h 1217553"/>
                <a:gd name="connsiteX19" fmla="*/ 3868432 w 6836565"/>
                <a:gd name="connsiteY19" fmla="*/ 1217553 h 1217553"/>
                <a:gd name="connsiteX20" fmla="*/ 3418283 w 6836565"/>
                <a:gd name="connsiteY20" fmla="*/ 1217553 h 1217553"/>
                <a:gd name="connsiteX21" fmla="*/ 2968133 w 6836565"/>
                <a:gd name="connsiteY21" fmla="*/ 1217553 h 1217553"/>
                <a:gd name="connsiteX22" fmla="*/ 2517984 w 6836565"/>
                <a:gd name="connsiteY22" fmla="*/ 1217553 h 1217553"/>
                <a:gd name="connsiteX23" fmla="*/ 2003527 w 6836565"/>
                <a:gd name="connsiteY23" fmla="*/ 1217553 h 1217553"/>
                <a:gd name="connsiteX24" fmla="*/ 1296150 w 6836565"/>
                <a:gd name="connsiteY24" fmla="*/ 1217553 h 1217553"/>
                <a:gd name="connsiteX25" fmla="*/ 202930 w 6836565"/>
                <a:gd name="connsiteY25" fmla="*/ 1217553 h 1217553"/>
                <a:gd name="connsiteX26" fmla="*/ 0 w 6836565"/>
                <a:gd name="connsiteY26" fmla="*/ 1014623 h 1217553"/>
                <a:gd name="connsiteX27" fmla="*/ 0 w 6836565"/>
                <a:gd name="connsiteY27" fmla="*/ 608777 h 1217553"/>
                <a:gd name="connsiteX28" fmla="*/ 0 w 6836565"/>
                <a:gd name="connsiteY28" fmla="*/ 202930 h 121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836565" h="1217553" extrusionOk="0">
                  <a:moveTo>
                    <a:pt x="0" y="202930"/>
                  </a:moveTo>
                  <a:cubicBezTo>
                    <a:pt x="23513" y="87523"/>
                    <a:pt x="111960" y="12291"/>
                    <a:pt x="202930" y="0"/>
                  </a:cubicBezTo>
                  <a:cubicBezTo>
                    <a:pt x="400669" y="9496"/>
                    <a:pt x="570634" y="-8382"/>
                    <a:pt x="781693" y="0"/>
                  </a:cubicBezTo>
                  <a:cubicBezTo>
                    <a:pt x="992752" y="8382"/>
                    <a:pt x="1316145" y="-3546"/>
                    <a:pt x="1553378" y="0"/>
                  </a:cubicBezTo>
                  <a:cubicBezTo>
                    <a:pt x="1790612" y="3546"/>
                    <a:pt x="1951251" y="24272"/>
                    <a:pt x="2260756" y="0"/>
                  </a:cubicBezTo>
                  <a:cubicBezTo>
                    <a:pt x="2570261" y="-24272"/>
                    <a:pt x="2510141" y="-11640"/>
                    <a:pt x="2710905" y="0"/>
                  </a:cubicBezTo>
                  <a:cubicBezTo>
                    <a:pt x="2911669" y="11640"/>
                    <a:pt x="3083282" y="16127"/>
                    <a:pt x="3289668" y="0"/>
                  </a:cubicBezTo>
                  <a:cubicBezTo>
                    <a:pt x="3496054" y="-16127"/>
                    <a:pt x="3687586" y="3960"/>
                    <a:pt x="3997046" y="0"/>
                  </a:cubicBezTo>
                  <a:cubicBezTo>
                    <a:pt x="4306506" y="-3960"/>
                    <a:pt x="4268699" y="11691"/>
                    <a:pt x="4447195" y="0"/>
                  </a:cubicBezTo>
                  <a:cubicBezTo>
                    <a:pt x="4625691" y="-11691"/>
                    <a:pt x="4868031" y="29997"/>
                    <a:pt x="5218880" y="0"/>
                  </a:cubicBezTo>
                  <a:cubicBezTo>
                    <a:pt x="5569730" y="-29997"/>
                    <a:pt x="5754182" y="-13845"/>
                    <a:pt x="5926257" y="0"/>
                  </a:cubicBezTo>
                  <a:cubicBezTo>
                    <a:pt x="6098332" y="13845"/>
                    <a:pt x="6443210" y="-10146"/>
                    <a:pt x="6633635" y="0"/>
                  </a:cubicBezTo>
                  <a:cubicBezTo>
                    <a:pt x="6729025" y="-18427"/>
                    <a:pt x="6835705" y="67657"/>
                    <a:pt x="6836565" y="202930"/>
                  </a:cubicBezTo>
                  <a:cubicBezTo>
                    <a:pt x="6850593" y="286621"/>
                    <a:pt x="6830642" y="433260"/>
                    <a:pt x="6836565" y="592543"/>
                  </a:cubicBezTo>
                  <a:cubicBezTo>
                    <a:pt x="6842488" y="751826"/>
                    <a:pt x="6828590" y="841179"/>
                    <a:pt x="6836565" y="1014623"/>
                  </a:cubicBezTo>
                  <a:cubicBezTo>
                    <a:pt x="6813521" y="1113729"/>
                    <a:pt x="6751500" y="1205225"/>
                    <a:pt x="6633635" y="1217553"/>
                  </a:cubicBezTo>
                  <a:cubicBezTo>
                    <a:pt x="6276909" y="1224283"/>
                    <a:pt x="6056669" y="1198142"/>
                    <a:pt x="5861950" y="1217553"/>
                  </a:cubicBezTo>
                  <a:cubicBezTo>
                    <a:pt x="5667231" y="1236964"/>
                    <a:pt x="5468663" y="1199086"/>
                    <a:pt x="5283187" y="1217553"/>
                  </a:cubicBezTo>
                  <a:cubicBezTo>
                    <a:pt x="5097711" y="1236020"/>
                    <a:pt x="4876658" y="1194480"/>
                    <a:pt x="4575809" y="1217553"/>
                  </a:cubicBezTo>
                  <a:cubicBezTo>
                    <a:pt x="4274960" y="1240626"/>
                    <a:pt x="4069526" y="1213188"/>
                    <a:pt x="3868432" y="1217553"/>
                  </a:cubicBezTo>
                  <a:cubicBezTo>
                    <a:pt x="3667338" y="1221918"/>
                    <a:pt x="3545286" y="1225541"/>
                    <a:pt x="3418283" y="1217553"/>
                  </a:cubicBezTo>
                  <a:cubicBezTo>
                    <a:pt x="3291280" y="1209565"/>
                    <a:pt x="3152302" y="1213036"/>
                    <a:pt x="2968133" y="1217553"/>
                  </a:cubicBezTo>
                  <a:cubicBezTo>
                    <a:pt x="2783964" y="1222071"/>
                    <a:pt x="2659397" y="1235883"/>
                    <a:pt x="2517984" y="1217553"/>
                  </a:cubicBezTo>
                  <a:cubicBezTo>
                    <a:pt x="2376571" y="1199223"/>
                    <a:pt x="2115927" y="1195641"/>
                    <a:pt x="2003527" y="1217553"/>
                  </a:cubicBezTo>
                  <a:cubicBezTo>
                    <a:pt x="1891127" y="1239465"/>
                    <a:pt x="1566522" y="1206575"/>
                    <a:pt x="1296150" y="1217553"/>
                  </a:cubicBezTo>
                  <a:cubicBezTo>
                    <a:pt x="1025778" y="1228531"/>
                    <a:pt x="444172" y="1196097"/>
                    <a:pt x="202930" y="1217553"/>
                  </a:cubicBezTo>
                  <a:cubicBezTo>
                    <a:pt x="96809" y="1215975"/>
                    <a:pt x="-14182" y="1119155"/>
                    <a:pt x="0" y="1014623"/>
                  </a:cubicBezTo>
                  <a:cubicBezTo>
                    <a:pt x="11678" y="895798"/>
                    <a:pt x="-12438" y="749080"/>
                    <a:pt x="0" y="608777"/>
                  </a:cubicBezTo>
                  <a:cubicBezTo>
                    <a:pt x="12438" y="468474"/>
                    <a:pt x="11683" y="327458"/>
                    <a:pt x="0" y="202930"/>
                  </a:cubicBezTo>
                  <a:close/>
                </a:path>
              </a:pathLst>
            </a:custGeom>
            <a:noFill/>
            <a:ln w="38100">
              <a:solidFill>
                <a:srgbClr val="C6D9F1"/>
              </a:solidFill>
              <a:extLst>
                <a:ext uri="{C807C97D-BFC1-408E-A445-0C87EB9F89A2}">
                  <ask:lineSketchStyleProps xmlns:ask="http://schemas.microsoft.com/office/drawing/2018/sketchyshapes" sd="1143128882">
                    <a:prstGeom prst="roundRect">
                      <a:avLst>
                        <a:gd name="adj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20493B-462C-A3FF-479C-E98205CD723B}"/>
                    </a:ext>
                  </a:extLst>
                </p:cNvPr>
                <p:cNvSpPr txBox="1"/>
                <p:nvPr/>
              </p:nvSpPr>
              <p:spPr>
                <a:xfrm>
                  <a:off x="1153715" y="5092867"/>
                  <a:ext cx="6836565" cy="12039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en-US" altLang="ko-KR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i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번째 데이터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를 입력으로 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가중합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계</m:t>
                      </m:r>
                    </m:oMath>
                  </a14:m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산</a:t>
                  </a:r>
                  <a:endPara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marL="342900" indent="-342900" algn="ctr">
                    <a:lnSpc>
                      <a:spcPct val="150000"/>
                    </a:lnSpc>
                    <a:buAutoNum type="arabicPeriod"/>
                  </a:pP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계단함수를 통해 </a:t>
                  </a:r>
                  <a:r>
                    <a:rPr lang="ko-KR" altLang="en-US" sz="1600" dirty="0" err="1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예측값</a:t>
                  </a:r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스퀘어_ac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ko-KR" altLang="en-US" sz="16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계산</a:t>
                  </a:r>
                  <a:endPara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3.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예측값과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실제값의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오차에 </a:t>
                  </a:r>
                  <a:r>
                    <a:rPr lang="ko-KR" altLang="en-US" sz="1600" dirty="0" err="1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학습률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𝜂</m:t>
                      </m:r>
                      <m:r>
                        <a:rPr lang="ko-KR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와</m:t>
                      </m:r>
                    </m:oMath>
                  </a14:m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입력 데이터의 곱을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에</a:t>
                  </a:r>
                  <a:r>
                    <a:rPr lang="en-US" altLang="ko-KR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더해 업데이트  </a:t>
                  </a:r>
                  <a:endParaRPr lang="en-US" altLang="ko-KR" sz="1600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20493B-462C-A3FF-479C-E98205CD7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715" y="5092867"/>
                  <a:ext cx="6836565" cy="1203919"/>
                </a:xfrm>
                <a:prstGeom prst="rect">
                  <a:avLst/>
                </a:prstGeom>
                <a:blipFill>
                  <a:blip r:embed="rId4"/>
                  <a:stretch>
                    <a:fillRect b="-404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1A3BAC-709E-76DC-89F9-9CFBA6A7EFC9}"/>
              </a:ext>
            </a:extLst>
          </p:cNvPr>
          <p:cNvSpPr/>
          <p:nvPr/>
        </p:nvSpPr>
        <p:spPr>
          <a:xfrm>
            <a:off x="711830" y="1568088"/>
            <a:ext cx="7568582" cy="30130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683C45-50D3-A93C-491B-617D63F8319A}"/>
                  </a:ext>
                </a:extLst>
              </p:cNvPr>
              <p:cNvSpPr txBox="1"/>
              <p:nvPr/>
            </p:nvSpPr>
            <p:spPr>
              <a:xfrm>
                <a:off x="2557553" y="2884537"/>
                <a:ext cx="396044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683C45-50D3-A93C-491B-617D63F83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553" y="2884537"/>
                <a:ext cx="3960440" cy="42479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76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논리연산의 한계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26D41-89FB-4D9A-AA0E-56C9AD997A0E}"/>
              </a:ext>
            </a:extLst>
          </p:cNvPr>
          <p:cNvSpPr txBox="1"/>
          <p:nvPr/>
        </p:nvSpPr>
        <p:spPr>
          <a:xfrm>
            <a:off x="4067944" y="3140968"/>
            <a:ext cx="4507763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sz="2000" dirty="0">
                <a:highlight>
                  <a:srgbClr val="FFFF00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직선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검은 점과 흰 점 완전 분리 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4D37D-35E5-9E78-DB22-916BF60F760A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F37DA7-0CB4-6CB6-F111-1FF04F64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9" y="2425092"/>
            <a:ext cx="3640845" cy="27306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C58A90-530B-A58B-C344-9DA5EF4D8CCA}"/>
              </a:ext>
            </a:extLst>
          </p:cNvPr>
          <p:cNvSpPr txBox="1"/>
          <p:nvPr/>
        </p:nvSpPr>
        <p:spPr>
          <a:xfrm>
            <a:off x="1403648" y="2225037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논리합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논리곱 문제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9301DC-8E33-C229-1C63-23AF92B60DD6}"/>
                  </a:ext>
                </a:extLst>
              </p:cNvPr>
              <p:cNvSpPr txBox="1"/>
              <p:nvPr/>
            </p:nvSpPr>
            <p:spPr>
              <a:xfrm>
                <a:off x="-18596" y="4786394"/>
                <a:ext cx="4593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−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𝑏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9301DC-8E33-C229-1C63-23AF92B60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596" y="4786394"/>
                <a:ext cx="4593514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Object 38">
            <a:extLst>
              <a:ext uri="{FF2B5EF4-FFF2-40B4-BE49-F238E27FC236}">
                <a16:creationId xmlns:a16="http://schemas.microsoft.com/office/drawing/2014/main" id="{687DAF58-3C96-2923-AA72-234100EC2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938102">
            <a:off x="6435692" y="2845938"/>
            <a:ext cx="593097" cy="362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6AB760-7B70-4625-6057-067965CE32BE}"/>
              </a:ext>
            </a:extLst>
          </p:cNvPr>
          <p:cNvSpPr txBox="1"/>
          <p:nvPr/>
        </p:nvSpPr>
        <p:spPr>
          <a:xfrm>
            <a:off x="5364088" y="2410715"/>
            <a:ext cx="432809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퍼셉트론은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하나의 직선으로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이해 할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22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14DCA3A-D9CC-C23F-42B4-D65A9AE9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36" y="2348880"/>
            <a:ext cx="2429214" cy="27288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논리연산의 한계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26D41-89FB-4D9A-AA0E-56C9AD997A0E}"/>
              </a:ext>
            </a:extLst>
          </p:cNvPr>
          <p:cNvSpPr txBox="1"/>
          <p:nvPr/>
        </p:nvSpPr>
        <p:spPr>
          <a:xfrm>
            <a:off x="4067944" y="3140968"/>
            <a:ext cx="4507763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하나의 직선으로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검은 점과 흰 점 완전 분리 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불가능</a:t>
            </a:r>
            <a:endParaRPr lang="en-US" altLang="ko-KR" sz="20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4D37D-35E5-9E78-DB22-916BF60F760A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C58A90-530B-A58B-C344-9DA5EF4D8CCA}"/>
              </a:ext>
            </a:extLst>
          </p:cNvPr>
          <p:cNvSpPr txBox="1"/>
          <p:nvPr/>
        </p:nvSpPr>
        <p:spPr>
          <a:xfrm>
            <a:off x="1403648" y="2225037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베타적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논리합 문제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40E804-8698-BA7F-A8F6-C3CD2255FF34}"/>
                  </a:ext>
                </a:extLst>
              </p:cNvPr>
              <p:cNvSpPr txBox="1"/>
              <p:nvPr/>
            </p:nvSpPr>
            <p:spPr>
              <a:xfrm>
                <a:off x="0" y="4832226"/>
                <a:ext cx="4593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800" i="1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−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𝑏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나눔스퀘어_ac" panose="020B0600000101010101" pitchFamily="50" charset="-127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40E804-8698-BA7F-A8F6-C3CD2255F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32226"/>
                <a:ext cx="4593514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8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논리연산의 한계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4D37D-35E5-9E78-DB22-916BF60F760A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7EDFBF-F761-BD07-AEB2-D8425B9AA4AD}"/>
              </a:ext>
            </a:extLst>
          </p:cNvPr>
          <p:cNvGrpSpPr/>
          <p:nvPr/>
        </p:nvGrpSpPr>
        <p:grpSpPr>
          <a:xfrm>
            <a:off x="1043608" y="2041748"/>
            <a:ext cx="7011630" cy="2887176"/>
            <a:chOff x="1043608" y="2041748"/>
            <a:chExt cx="7011630" cy="2887176"/>
          </a:xfrm>
        </p:grpSpPr>
        <p:pic>
          <p:nvPicPr>
            <p:cNvPr id="12" name="그림 11" descr="텍스트, 도표이(가) 표시된 사진&#10;&#10;자동 생성된 설명">
              <a:extLst>
                <a:ext uri="{FF2B5EF4-FFF2-40B4-BE49-F238E27FC236}">
                  <a16:creationId xmlns:a16="http://schemas.microsoft.com/office/drawing/2014/main" id="{0AA13A71-E829-2A6E-1818-66050DB7F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664"/>
            <a:stretch/>
          </p:blipFill>
          <p:spPr>
            <a:xfrm>
              <a:off x="1043608" y="2041748"/>
              <a:ext cx="3078046" cy="28871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CCF087B-5717-AA18-BAA3-121760CE4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9242" y="2221606"/>
              <a:ext cx="2645996" cy="267641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0F5DBD6-1903-E59C-903A-E1633EA1C93B}"/>
              </a:ext>
            </a:extLst>
          </p:cNvPr>
          <p:cNvSpPr txBox="1"/>
          <p:nvPr/>
        </p:nvSpPr>
        <p:spPr>
          <a:xfrm>
            <a:off x="2318118" y="5050728"/>
            <a:ext cx="4507763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직선을 이용하면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검은 점과 흰 점 완전 분리 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A8D4394-E004-E56C-B1F4-CD789A6D1203}"/>
              </a:ext>
            </a:extLst>
          </p:cNvPr>
          <p:cNvSpPr/>
          <p:nvPr/>
        </p:nvSpPr>
        <p:spPr>
          <a:xfrm>
            <a:off x="6156176" y="2673463"/>
            <a:ext cx="392154" cy="392154"/>
          </a:xfrm>
          <a:prstGeom prst="ellipse">
            <a:avLst/>
          </a:prstGeom>
          <a:solidFill>
            <a:schemeClr val="accent6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83E8C-007B-84FC-63F2-24E4C5522CE4}"/>
              </a:ext>
            </a:extLst>
          </p:cNvPr>
          <p:cNvSpPr txBox="1"/>
          <p:nvPr/>
        </p:nvSpPr>
        <p:spPr>
          <a:xfrm>
            <a:off x="6352253" y="2624737"/>
            <a:ext cx="264599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새로운 차원으로 매핑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889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다층 퍼셉트론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2050" name="Picture 2" descr="케라스와 함께하는 쉬운 딥러닝 (1) - 다층 퍼셉트론 1 (Regression with MLP) · Buomsoo Kim">
            <a:extLst>
              <a:ext uri="{FF2B5EF4-FFF2-40B4-BE49-F238E27FC236}">
                <a16:creationId xmlns:a16="http://schemas.microsoft.com/office/drawing/2014/main" id="{B2635E57-9950-AB62-8208-F34C3666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1980829"/>
            <a:ext cx="5904655" cy="289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DBB865-D7C0-6264-1B39-278A2EC829BE}"/>
              </a:ext>
            </a:extLst>
          </p:cNvPr>
          <p:cNvGrpSpPr/>
          <p:nvPr/>
        </p:nvGrpSpPr>
        <p:grpSpPr>
          <a:xfrm>
            <a:off x="721988" y="5157192"/>
            <a:ext cx="7700021" cy="1175141"/>
            <a:chOff x="721989" y="5350202"/>
            <a:chExt cx="7700021" cy="1175141"/>
          </a:xfrm>
        </p:grpSpPr>
        <p:sp>
          <p:nvSpPr>
            <p:cNvPr id="8" name="Google Shape;131;p6">
              <a:extLst>
                <a:ext uri="{FF2B5EF4-FFF2-40B4-BE49-F238E27FC236}">
                  <a16:creationId xmlns:a16="http://schemas.microsoft.com/office/drawing/2014/main" id="{6673C82D-83DB-CF9E-F965-E51F663AD43F}"/>
                </a:ext>
              </a:extLst>
            </p:cNvPr>
            <p:cNvSpPr/>
            <p:nvPr/>
          </p:nvSpPr>
          <p:spPr>
            <a:xfrm>
              <a:off x="1619672" y="5350202"/>
              <a:ext cx="5904655" cy="1175141"/>
            </a:xfrm>
            <a:custGeom>
              <a:avLst/>
              <a:gdLst>
                <a:gd name="connsiteX0" fmla="*/ 0 w 5904655"/>
                <a:gd name="connsiteY0" fmla="*/ 195861 h 1175141"/>
                <a:gd name="connsiteX1" fmla="*/ 195861 w 5904655"/>
                <a:gd name="connsiteY1" fmla="*/ 0 h 1175141"/>
                <a:gd name="connsiteX2" fmla="*/ 829848 w 5904655"/>
                <a:gd name="connsiteY2" fmla="*/ 0 h 1175141"/>
                <a:gd name="connsiteX3" fmla="*/ 1629224 w 5904655"/>
                <a:gd name="connsiteY3" fmla="*/ 0 h 1175141"/>
                <a:gd name="connsiteX4" fmla="*/ 2373470 w 5904655"/>
                <a:gd name="connsiteY4" fmla="*/ 0 h 1175141"/>
                <a:gd name="connsiteX5" fmla="*/ 2897198 w 5904655"/>
                <a:gd name="connsiteY5" fmla="*/ 0 h 1175141"/>
                <a:gd name="connsiteX6" fmla="*/ 3531185 w 5904655"/>
                <a:gd name="connsiteY6" fmla="*/ 0 h 1175141"/>
                <a:gd name="connsiteX7" fmla="*/ 4275431 w 5904655"/>
                <a:gd name="connsiteY7" fmla="*/ 0 h 1175141"/>
                <a:gd name="connsiteX8" fmla="*/ 4799160 w 5904655"/>
                <a:gd name="connsiteY8" fmla="*/ 0 h 1175141"/>
                <a:gd name="connsiteX9" fmla="*/ 5708794 w 5904655"/>
                <a:gd name="connsiteY9" fmla="*/ 0 h 1175141"/>
                <a:gd name="connsiteX10" fmla="*/ 5904655 w 5904655"/>
                <a:gd name="connsiteY10" fmla="*/ 195861 h 1175141"/>
                <a:gd name="connsiteX11" fmla="*/ 5904655 w 5904655"/>
                <a:gd name="connsiteY11" fmla="*/ 579736 h 1175141"/>
                <a:gd name="connsiteX12" fmla="*/ 5904655 w 5904655"/>
                <a:gd name="connsiteY12" fmla="*/ 979280 h 1175141"/>
                <a:gd name="connsiteX13" fmla="*/ 5708794 w 5904655"/>
                <a:gd name="connsiteY13" fmla="*/ 1175141 h 1175141"/>
                <a:gd name="connsiteX14" fmla="*/ 5129936 w 5904655"/>
                <a:gd name="connsiteY14" fmla="*/ 1175141 h 1175141"/>
                <a:gd name="connsiteX15" fmla="*/ 4385690 w 5904655"/>
                <a:gd name="connsiteY15" fmla="*/ 1175141 h 1175141"/>
                <a:gd name="connsiteX16" fmla="*/ 3696573 w 5904655"/>
                <a:gd name="connsiteY16" fmla="*/ 1175141 h 1175141"/>
                <a:gd name="connsiteX17" fmla="*/ 3062586 w 5904655"/>
                <a:gd name="connsiteY17" fmla="*/ 1175141 h 1175141"/>
                <a:gd name="connsiteX18" fmla="*/ 2318340 w 5904655"/>
                <a:gd name="connsiteY18" fmla="*/ 1175141 h 1175141"/>
                <a:gd name="connsiteX19" fmla="*/ 1574094 w 5904655"/>
                <a:gd name="connsiteY19" fmla="*/ 1175141 h 1175141"/>
                <a:gd name="connsiteX20" fmla="*/ 1050366 w 5904655"/>
                <a:gd name="connsiteY20" fmla="*/ 1175141 h 1175141"/>
                <a:gd name="connsiteX21" fmla="*/ 195861 w 5904655"/>
                <a:gd name="connsiteY21" fmla="*/ 1175141 h 1175141"/>
                <a:gd name="connsiteX22" fmla="*/ 0 w 5904655"/>
                <a:gd name="connsiteY22" fmla="*/ 979280 h 1175141"/>
                <a:gd name="connsiteX23" fmla="*/ 0 w 5904655"/>
                <a:gd name="connsiteY23" fmla="*/ 587571 h 1175141"/>
                <a:gd name="connsiteX24" fmla="*/ 0 w 5904655"/>
                <a:gd name="connsiteY24" fmla="*/ 195861 h 117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04655" h="1175141" extrusionOk="0">
                  <a:moveTo>
                    <a:pt x="0" y="195861"/>
                  </a:moveTo>
                  <a:cubicBezTo>
                    <a:pt x="24881" y="84164"/>
                    <a:pt x="92593" y="2855"/>
                    <a:pt x="195861" y="0"/>
                  </a:cubicBezTo>
                  <a:cubicBezTo>
                    <a:pt x="416791" y="28427"/>
                    <a:pt x="627502" y="-925"/>
                    <a:pt x="829848" y="0"/>
                  </a:cubicBezTo>
                  <a:cubicBezTo>
                    <a:pt x="1032194" y="925"/>
                    <a:pt x="1272784" y="6678"/>
                    <a:pt x="1629224" y="0"/>
                  </a:cubicBezTo>
                  <a:cubicBezTo>
                    <a:pt x="1985664" y="-6678"/>
                    <a:pt x="2049552" y="-16542"/>
                    <a:pt x="2373470" y="0"/>
                  </a:cubicBezTo>
                  <a:cubicBezTo>
                    <a:pt x="2697388" y="16542"/>
                    <a:pt x="2674890" y="-12685"/>
                    <a:pt x="2897198" y="0"/>
                  </a:cubicBezTo>
                  <a:cubicBezTo>
                    <a:pt x="3119506" y="12685"/>
                    <a:pt x="3269958" y="-16641"/>
                    <a:pt x="3531185" y="0"/>
                  </a:cubicBezTo>
                  <a:cubicBezTo>
                    <a:pt x="3792412" y="16641"/>
                    <a:pt x="3939790" y="-30664"/>
                    <a:pt x="4275431" y="0"/>
                  </a:cubicBezTo>
                  <a:cubicBezTo>
                    <a:pt x="4611072" y="30664"/>
                    <a:pt x="4625523" y="-8271"/>
                    <a:pt x="4799160" y="0"/>
                  </a:cubicBezTo>
                  <a:cubicBezTo>
                    <a:pt x="4972797" y="8271"/>
                    <a:pt x="5307505" y="7922"/>
                    <a:pt x="5708794" y="0"/>
                  </a:cubicBezTo>
                  <a:cubicBezTo>
                    <a:pt x="5816230" y="18175"/>
                    <a:pt x="5924148" y="83324"/>
                    <a:pt x="5904655" y="195861"/>
                  </a:cubicBezTo>
                  <a:cubicBezTo>
                    <a:pt x="5900347" y="326801"/>
                    <a:pt x="5902175" y="467800"/>
                    <a:pt x="5904655" y="579736"/>
                  </a:cubicBezTo>
                  <a:cubicBezTo>
                    <a:pt x="5907135" y="691672"/>
                    <a:pt x="5894479" y="849183"/>
                    <a:pt x="5904655" y="979280"/>
                  </a:cubicBezTo>
                  <a:cubicBezTo>
                    <a:pt x="5895593" y="1093540"/>
                    <a:pt x="5817548" y="1200501"/>
                    <a:pt x="5708794" y="1175141"/>
                  </a:cubicBezTo>
                  <a:cubicBezTo>
                    <a:pt x="5564003" y="1186042"/>
                    <a:pt x="5357489" y="1167286"/>
                    <a:pt x="5129936" y="1175141"/>
                  </a:cubicBezTo>
                  <a:cubicBezTo>
                    <a:pt x="4902383" y="1182996"/>
                    <a:pt x="4678367" y="1166865"/>
                    <a:pt x="4385690" y="1175141"/>
                  </a:cubicBezTo>
                  <a:cubicBezTo>
                    <a:pt x="4093013" y="1183417"/>
                    <a:pt x="3849873" y="1152332"/>
                    <a:pt x="3696573" y="1175141"/>
                  </a:cubicBezTo>
                  <a:cubicBezTo>
                    <a:pt x="3543273" y="1197950"/>
                    <a:pt x="3253724" y="1167830"/>
                    <a:pt x="3062586" y="1175141"/>
                  </a:cubicBezTo>
                  <a:cubicBezTo>
                    <a:pt x="2871448" y="1182452"/>
                    <a:pt x="2499959" y="1139151"/>
                    <a:pt x="2318340" y="1175141"/>
                  </a:cubicBezTo>
                  <a:cubicBezTo>
                    <a:pt x="2136721" y="1211131"/>
                    <a:pt x="1770583" y="1154596"/>
                    <a:pt x="1574094" y="1175141"/>
                  </a:cubicBezTo>
                  <a:cubicBezTo>
                    <a:pt x="1377605" y="1195686"/>
                    <a:pt x="1203484" y="1177651"/>
                    <a:pt x="1050366" y="1175141"/>
                  </a:cubicBezTo>
                  <a:cubicBezTo>
                    <a:pt x="897248" y="1172631"/>
                    <a:pt x="519365" y="1181412"/>
                    <a:pt x="195861" y="1175141"/>
                  </a:cubicBezTo>
                  <a:cubicBezTo>
                    <a:pt x="95392" y="1186421"/>
                    <a:pt x="-6684" y="1093701"/>
                    <a:pt x="0" y="979280"/>
                  </a:cubicBezTo>
                  <a:cubicBezTo>
                    <a:pt x="-16316" y="842386"/>
                    <a:pt x="11524" y="726318"/>
                    <a:pt x="0" y="587571"/>
                  </a:cubicBezTo>
                  <a:cubicBezTo>
                    <a:pt x="-11524" y="448824"/>
                    <a:pt x="6447" y="375708"/>
                    <a:pt x="0" y="195861"/>
                  </a:cubicBezTo>
                  <a:close/>
                </a:path>
              </a:pathLst>
            </a:custGeom>
            <a:noFill/>
            <a:ln w="38100">
              <a:solidFill>
                <a:srgbClr val="C6D9F1"/>
              </a:solidFill>
              <a:extLst>
                <a:ext uri="{C807C97D-BFC1-408E-A445-0C87EB9F89A2}">
                  <ask:lineSketchStyleProps xmlns:ask="http://schemas.microsoft.com/office/drawing/2018/sketchyshapes" sd="1143128882">
                    <a:prstGeom prst="roundRect">
                      <a:avLst>
                        <a:gd name="adj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76EFC-F3E2-C88D-6740-AEA5C6623CC8}"/>
                </a:ext>
              </a:extLst>
            </p:cNvPr>
            <p:cNvSpPr txBox="1"/>
            <p:nvPr/>
          </p:nvSpPr>
          <p:spPr>
            <a:xfrm>
              <a:off x="721989" y="5421216"/>
              <a:ext cx="7700021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여러 개의 </a:t>
              </a:r>
              <a:r>
                <a:rPr lang="ko-KR" altLang="en-US" sz="20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퍼셉트론을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쌓아 올린 형태 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심층 순방향 신경망이라 부름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72DFD6-F3AA-8ECB-A11B-749C52BCAF6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051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DBB865-D7C0-6264-1B39-278A2EC829BE}"/>
              </a:ext>
            </a:extLst>
          </p:cNvPr>
          <p:cNvGrpSpPr/>
          <p:nvPr/>
        </p:nvGrpSpPr>
        <p:grpSpPr>
          <a:xfrm>
            <a:off x="721989" y="5157192"/>
            <a:ext cx="7700021" cy="1175141"/>
            <a:chOff x="721990" y="5350202"/>
            <a:chExt cx="7700021" cy="1175141"/>
          </a:xfrm>
        </p:grpSpPr>
        <p:sp>
          <p:nvSpPr>
            <p:cNvPr id="8" name="Google Shape;131;p6">
              <a:extLst>
                <a:ext uri="{FF2B5EF4-FFF2-40B4-BE49-F238E27FC236}">
                  <a16:creationId xmlns:a16="http://schemas.microsoft.com/office/drawing/2014/main" id="{6673C82D-83DB-CF9E-F965-E51F663AD43F}"/>
                </a:ext>
              </a:extLst>
            </p:cNvPr>
            <p:cNvSpPr/>
            <p:nvPr/>
          </p:nvSpPr>
          <p:spPr>
            <a:xfrm>
              <a:off x="1619672" y="5350202"/>
              <a:ext cx="5904655" cy="1175141"/>
            </a:xfrm>
            <a:custGeom>
              <a:avLst/>
              <a:gdLst>
                <a:gd name="connsiteX0" fmla="*/ 0 w 5904655"/>
                <a:gd name="connsiteY0" fmla="*/ 195861 h 1175141"/>
                <a:gd name="connsiteX1" fmla="*/ 195861 w 5904655"/>
                <a:gd name="connsiteY1" fmla="*/ 0 h 1175141"/>
                <a:gd name="connsiteX2" fmla="*/ 829848 w 5904655"/>
                <a:gd name="connsiteY2" fmla="*/ 0 h 1175141"/>
                <a:gd name="connsiteX3" fmla="*/ 1629224 w 5904655"/>
                <a:gd name="connsiteY3" fmla="*/ 0 h 1175141"/>
                <a:gd name="connsiteX4" fmla="*/ 2373470 w 5904655"/>
                <a:gd name="connsiteY4" fmla="*/ 0 h 1175141"/>
                <a:gd name="connsiteX5" fmla="*/ 2897198 w 5904655"/>
                <a:gd name="connsiteY5" fmla="*/ 0 h 1175141"/>
                <a:gd name="connsiteX6" fmla="*/ 3531185 w 5904655"/>
                <a:gd name="connsiteY6" fmla="*/ 0 h 1175141"/>
                <a:gd name="connsiteX7" fmla="*/ 4275431 w 5904655"/>
                <a:gd name="connsiteY7" fmla="*/ 0 h 1175141"/>
                <a:gd name="connsiteX8" fmla="*/ 4799160 w 5904655"/>
                <a:gd name="connsiteY8" fmla="*/ 0 h 1175141"/>
                <a:gd name="connsiteX9" fmla="*/ 5708794 w 5904655"/>
                <a:gd name="connsiteY9" fmla="*/ 0 h 1175141"/>
                <a:gd name="connsiteX10" fmla="*/ 5904655 w 5904655"/>
                <a:gd name="connsiteY10" fmla="*/ 195861 h 1175141"/>
                <a:gd name="connsiteX11" fmla="*/ 5904655 w 5904655"/>
                <a:gd name="connsiteY11" fmla="*/ 579736 h 1175141"/>
                <a:gd name="connsiteX12" fmla="*/ 5904655 w 5904655"/>
                <a:gd name="connsiteY12" fmla="*/ 979280 h 1175141"/>
                <a:gd name="connsiteX13" fmla="*/ 5708794 w 5904655"/>
                <a:gd name="connsiteY13" fmla="*/ 1175141 h 1175141"/>
                <a:gd name="connsiteX14" fmla="*/ 5129936 w 5904655"/>
                <a:gd name="connsiteY14" fmla="*/ 1175141 h 1175141"/>
                <a:gd name="connsiteX15" fmla="*/ 4385690 w 5904655"/>
                <a:gd name="connsiteY15" fmla="*/ 1175141 h 1175141"/>
                <a:gd name="connsiteX16" fmla="*/ 3696573 w 5904655"/>
                <a:gd name="connsiteY16" fmla="*/ 1175141 h 1175141"/>
                <a:gd name="connsiteX17" fmla="*/ 3062586 w 5904655"/>
                <a:gd name="connsiteY17" fmla="*/ 1175141 h 1175141"/>
                <a:gd name="connsiteX18" fmla="*/ 2318340 w 5904655"/>
                <a:gd name="connsiteY18" fmla="*/ 1175141 h 1175141"/>
                <a:gd name="connsiteX19" fmla="*/ 1574094 w 5904655"/>
                <a:gd name="connsiteY19" fmla="*/ 1175141 h 1175141"/>
                <a:gd name="connsiteX20" fmla="*/ 1050366 w 5904655"/>
                <a:gd name="connsiteY20" fmla="*/ 1175141 h 1175141"/>
                <a:gd name="connsiteX21" fmla="*/ 195861 w 5904655"/>
                <a:gd name="connsiteY21" fmla="*/ 1175141 h 1175141"/>
                <a:gd name="connsiteX22" fmla="*/ 0 w 5904655"/>
                <a:gd name="connsiteY22" fmla="*/ 979280 h 1175141"/>
                <a:gd name="connsiteX23" fmla="*/ 0 w 5904655"/>
                <a:gd name="connsiteY23" fmla="*/ 587571 h 1175141"/>
                <a:gd name="connsiteX24" fmla="*/ 0 w 5904655"/>
                <a:gd name="connsiteY24" fmla="*/ 195861 h 117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04655" h="1175141" extrusionOk="0">
                  <a:moveTo>
                    <a:pt x="0" y="195861"/>
                  </a:moveTo>
                  <a:cubicBezTo>
                    <a:pt x="24881" y="84164"/>
                    <a:pt x="92593" y="2855"/>
                    <a:pt x="195861" y="0"/>
                  </a:cubicBezTo>
                  <a:cubicBezTo>
                    <a:pt x="416791" y="28427"/>
                    <a:pt x="627502" y="-925"/>
                    <a:pt x="829848" y="0"/>
                  </a:cubicBezTo>
                  <a:cubicBezTo>
                    <a:pt x="1032194" y="925"/>
                    <a:pt x="1272784" y="6678"/>
                    <a:pt x="1629224" y="0"/>
                  </a:cubicBezTo>
                  <a:cubicBezTo>
                    <a:pt x="1985664" y="-6678"/>
                    <a:pt x="2049552" y="-16542"/>
                    <a:pt x="2373470" y="0"/>
                  </a:cubicBezTo>
                  <a:cubicBezTo>
                    <a:pt x="2697388" y="16542"/>
                    <a:pt x="2674890" y="-12685"/>
                    <a:pt x="2897198" y="0"/>
                  </a:cubicBezTo>
                  <a:cubicBezTo>
                    <a:pt x="3119506" y="12685"/>
                    <a:pt x="3269958" y="-16641"/>
                    <a:pt x="3531185" y="0"/>
                  </a:cubicBezTo>
                  <a:cubicBezTo>
                    <a:pt x="3792412" y="16641"/>
                    <a:pt x="3939790" y="-30664"/>
                    <a:pt x="4275431" y="0"/>
                  </a:cubicBezTo>
                  <a:cubicBezTo>
                    <a:pt x="4611072" y="30664"/>
                    <a:pt x="4625523" y="-8271"/>
                    <a:pt x="4799160" y="0"/>
                  </a:cubicBezTo>
                  <a:cubicBezTo>
                    <a:pt x="4972797" y="8271"/>
                    <a:pt x="5307505" y="7922"/>
                    <a:pt x="5708794" y="0"/>
                  </a:cubicBezTo>
                  <a:cubicBezTo>
                    <a:pt x="5816230" y="18175"/>
                    <a:pt x="5924148" y="83324"/>
                    <a:pt x="5904655" y="195861"/>
                  </a:cubicBezTo>
                  <a:cubicBezTo>
                    <a:pt x="5900347" y="326801"/>
                    <a:pt x="5902175" y="467800"/>
                    <a:pt x="5904655" y="579736"/>
                  </a:cubicBezTo>
                  <a:cubicBezTo>
                    <a:pt x="5907135" y="691672"/>
                    <a:pt x="5894479" y="849183"/>
                    <a:pt x="5904655" y="979280"/>
                  </a:cubicBezTo>
                  <a:cubicBezTo>
                    <a:pt x="5895593" y="1093540"/>
                    <a:pt x="5817548" y="1200501"/>
                    <a:pt x="5708794" y="1175141"/>
                  </a:cubicBezTo>
                  <a:cubicBezTo>
                    <a:pt x="5564003" y="1186042"/>
                    <a:pt x="5357489" y="1167286"/>
                    <a:pt x="5129936" y="1175141"/>
                  </a:cubicBezTo>
                  <a:cubicBezTo>
                    <a:pt x="4902383" y="1182996"/>
                    <a:pt x="4678367" y="1166865"/>
                    <a:pt x="4385690" y="1175141"/>
                  </a:cubicBezTo>
                  <a:cubicBezTo>
                    <a:pt x="4093013" y="1183417"/>
                    <a:pt x="3849873" y="1152332"/>
                    <a:pt x="3696573" y="1175141"/>
                  </a:cubicBezTo>
                  <a:cubicBezTo>
                    <a:pt x="3543273" y="1197950"/>
                    <a:pt x="3253724" y="1167830"/>
                    <a:pt x="3062586" y="1175141"/>
                  </a:cubicBezTo>
                  <a:cubicBezTo>
                    <a:pt x="2871448" y="1182452"/>
                    <a:pt x="2499959" y="1139151"/>
                    <a:pt x="2318340" y="1175141"/>
                  </a:cubicBezTo>
                  <a:cubicBezTo>
                    <a:pt x="2136721" y="1211131"/>
                    <a:pt x="1770583" y="1154596"/>
                    <a:pt x="1574094" y="1175141"/>
                  </a:cubicBezTo>
                  <a:cubicBezTo>
                    <a:pt x="1377605" y="1195686"/>
                    <a:pt x="1203484" y="1177651"/>
                    <a:pt x="1050366" y="1175141"/>
                  </a:cubicBezTo>
                  <a:cubicBezTo>
                    <a:pt x="897248" y="1172631"/>
                    <a:pt x="519365" y="1181412"/>
                    <a:pt x="195861" y="1175141"/>
                  </a:cubicBezTo>
                  <a:cubicBezTo>
                    <a:pt x="95392" y="1186421"/>
                    <a:pt x="-6684" y="1093701"/>
                    <a:pt x="0" y="979280"/>
                  </a:cubicBezTo>
                  <a:cubicBezTo>
                    <a:pt x="-16316" y="842386"/>
                    <a:pt x="11524" y="726318"/>
                    <a:pt x="0" y="587571"/>
                  </a:cubicBezTo>
                  <a:cubicBezTo>
                    <a:pt x="-11524" y="448824"/>
                    <a:pt x="6447" y="375708"/>
                    <a:pt x="0" y="195861"/>
                  </a:cubicBezTo>
                  <a:close/>
                </a:path>
              </a:pathLst>
            </a:custGeom>
            <a:noFill/>
            <a:ln w="38100">
              <a:solidFill>
                <a:srgbClr val="C6D9F1"/>
              </a:solidFill>
              <a:extLst>
                <a:ext uri="{C807C97D-BFC1-408E-A445-0C87EB9F89A2}">
                  <ask:lineSketchStyleProps xmlns:ask="http://schemas.microsoft.com/office/drawing/2018/sketchyshapes" sd="1143128882">
                    <a:prstGeom prst="roundRect">
                      <a:avLst>
                        <a:gd name="adj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76EFC-F3E2-C88D-6740-AEA5C6623CC8}"/>
                </a:ext>
              </a:extLst>
            </p:cNvPr>
            <p:cNvSpPr txBox="1"/>
            <p:nvPr/>
          </p:nvSpPr>
          <p:spPr>
            <a:xfrm>
              <a:off x="721990" y="5499899"/>
              <a:ext cx="7700021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각 노드는 하나의 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퍼셉트론으로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이해 할 수 있으며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이전 노드의 모든 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출력값을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입력으로 받아 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출력값을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계산함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72DFD6-F3AA-8ECB-A11B-749C52BCAF6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7580B-FDA1-0A85-43DB-410E4397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86" y="1740546"/>
            <a:ext cx="7550421" cy="27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DBB865-D7C0-6264-1B39-278A2EC829BE}"/>
              </a:ext>
            </a:extLst>
          </p:cNvPr>
          <p:cNvGrpSpPr/>
          <p:nvPr/>
        </p:nvGrpSpPr>
        <p:grpSpPr>
          <a:xfrm>
            <a:off x="721989" y="5105732"/>
            <a:ext cx="7700021" cy="1226601"/>
            <a:chOff x="721990" y="5298742"/>
            <a:chExt cx="7700021" cy="1226601"/>
          </a:xfrm>
        </p:grpSpPr>
        <p:sp>
          <p:nvSpPr>
            <p:cNvPr id="8" name="Google Shape;131;p6">
              <a:extLst>
                <a:ext uri="{FF2B5EF4-FFF2-40B4-BE49-F238E27FC236}">
                  <a16:creationId xmlns:a16="http://schemas.microsoft.com/office/drawing/2014/main" id="{6673C82D-83DB-CF9E-F965-E51F663AD43F}"/>
                </a:ext>
              </a:extLst>
            </p:cNvPr>
            <p:cNvSpPr/>
            <p:nvPr/>
          </p:nvSpPr>
          <p:spPr>
            <a:xfrm>
              <a:off x="1619672" y="5350202"/>
              <a:ext cx="5904655" cy="1175141"/>
            </a:xfrm>
            <a:custGeom>
              <a:avLst/>
              <a:gdLst>
                <a:gd name="connsiteX0" fmla="*/ 0 w 5904655"/>
                <a:gd name="connsiteY0" fmla="*/ 195861 h 1175141"/>
                <a:gd name="connsiteX1" fmla="*/ 195861 w 5904655"/>
                <a:gd name="connsiteY1" fmla="*/ 0 h 1175141"/>
                <a:gd name="connsiteX2" fmla="*/ 829848 w 5904655"/>
                <a:gd name="connsiteY2" fmla="*/ 0 h 1175141"/>
                <a:gd name="connsiteX3" fmla="*/ 1629224 w 5904655"/>
                <a:gd name="connsiteY3" fmla="*/ 0 h 1175141"/>
                <a:gd name="connsiteX4" fmla="*/ 2373470 w 5904655"/>
                <a:gd name="connsiteY4" fmla="*/ 0 h 1175141"/>
                <a:gd name="connsiteX5" fmla="*/ 2897198 w 5904655"/>
                <a:gd name="connsiteY5" fmla="*/ 0 h 1175141"/>
                <a:gd name="connsiteX6" fmla="*/ 3531185 w 5904655"/>
                <a:gd name="connsiteY6" fmla="*/ 0 h 1175141"/>
                <a:gd name="connsiteX7" fmla="*/ 4275431 w 5904655"/>
                <a:gd name="connsiteY7" fmla="*/ 0 h 1175141"/>
                <a:gd name="connsiteX8" fmla="*/ 4799160 w 5904655"/>
                <a:gd name="connsiteY8" fmla="*/ 0 h 1175141"/>
                <a:gd name="connsiteX9" fmla="*/ 5708794 w 5904655"/>
                <a:gd name="connsiteY9" fmla="*/ 0 h 1175141"/>
                <a:gd name="connsiteX10" fmla="*/ 5904655 w 5904655"/>
                <a:gd name="connsiteY10" fmla="*/ 195861 h 1175141"/>
                <a:gd name="connsiteX11" fmla="*/ 5904655 w 5904655"/>
                <a:gd name="connsiteY11" fmla="*/ 579736 h 1175141"/>
                <a:gd name="connsiteX12" fmla="*/ 5904655 w 5904655"/>
                <a:gd name="connsiteY12" fmla="*/ 979280 h 1175141"/>
                <a:gd name="connsiteX13" fmla="*/ 5708794 w 5904655"/>
                <a:gd name="connsiteY13" fmla="*/ 1175141 h 1175141"/>
                <a:gd name="connsiteX14" fmla="*/ 5129936 w 5904655"/>
                <a:gd name="connsiteY14" fmla="*/ 1175141 h 1175141"/>
                <a:gd name="connsiteX15" fmla="*/ 4385690 w 5904655"/>
                <a:gd name="connsiteY15" fmla="*/ 1175141 h 1175141"/>
                <a:gd name="connsiteX16" fmla="*/ 3696573 w 5904655"/>
                <a:gd name="connsiteY16" fmla="*/ 1175141 h 1175141"/>
                <a:gd name="connsiteX17" fmla="*/ 3062586 w 5904655"/>
                <a:gd name="connsiteY17" fmla="*/ 1175141 h 1175141"/>
                <a:gd name="connsiteX18" fmla="*/ 2318340 w 5904655"/>
                <a:gd name="connsiteY18" fmla="*/ 1175141 h 1175141"/>
                <a:gd name="connsiteX19" fmla="*/ 1574094 w 5904655"/>
                <a:gd name="connsiteY19" fmla="*/ 1175141 h 1175141"/>
                <a:gd name="connsiteX20" fmla="*/ 1050366 w 5904655"/>
                <a:gd name="connsiteY20" fmla="*/ 1175141 h 1175141"/>
                <a:gd name="connsiteX21" fmla="*/ 195861 w 5904655"/>
                <a:gd name="connsiteY21" fmla="*/ 1175141 h 1175141"/>
                <a:gd name="connsiteX22" fmla="*/ 0 w 5904655"/>
                <a:gd name="connsiteY22" fmla="*/ 979280 h 1175141"/>
                <a:gd name="connsiteX23" fmla="*/ 0 w 5904655"/>
                <a:gd name="connsiteY23" fmla="*/ 587571 h 1175141"/>
                <a:gd name="connsiteX24" fmla="*/ 0 w 5904655"/>
                <a:gd name="connsiteY24" fmla="*/ 195861 h 117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04655" h="1175141" extrusionOk="0">
                  <a:moveTo>
                    <a:pt x="0" y="195861"/>
                  </a:moveTo>
                  <a:cubicBezTo>
                    <a:pt x="24881" y="84164"/>
                    <a:pt x="92593" y="2855"/>
                    <a:pt x="195861" y="0"/>
                  </a:cubicBezTo>
                  <a:cubicBezTo>
                    <a:pt x="416791" y="28427"/>
                    <a:pt x="627502" y="-925"/>
                    <a:pt x="829848" y="0"/>
                  </a:cubicBezTo>
                  <a:cubicBezTo>
                    <a:pt x="1032194" y="925"/>
                    <a:pt x="1272784" y="6678"/>
                    <a:pt x="1629224" y="0"/>
                  </a:cubicBezTo>
                  <a:cubicBezTo>
                    <a:pt x="1985664" y="-6678"/>
                    <a:pt x="2049552" y="-16542"/>
                    <a:pt x="2373470" y="0"/>
                  </a:cubicBezTo>
                  <a:cubicBezTo>
                    <a:pt x="2697388" y="16542"/>
                    <a:pt x="2674890" y="-12685"/>
                    <a:pt x="2897198" y="0"/>
                  </a:cubicBezTo>
                  <a:cubicBezTo>
                    <a:pt x="3119506" y="12685"/>
                    <a:pt x="3269958" y="-16641"/>
                    <a:pt x="3531185" y="0"/>
                  </a:cubicBezTo>
                  <a:cubicBezTo>
                    <a:pt x="3792412" y="16641"/>
                    <a:pt x="3939790" y="-30664"/>
                    <a:pt x="4275431" y="0"/>
                  </a:cubicBezTo>
                  <a:cubicBezTo>
                    <a:pt x="4611072" y="30664"/>
                    <a:pt x="4625523" y="-8271"/>
                    <a:pt x="4799160" y="0"/>
                  </a:cubicBezTo>
                  <a:cubicBezTo>
                    <a:pt x="4972797" y="8271"/>
                    <a:pt x="5307505" y="7922"/>
                    <a:pt x="5708794" y="0"/>
                  </a:cubicBezTo>
                  <a:cubicBezTo>
                    <a:pt x="5816230" y="18175"/>
                    <a:pt x="5924148" y="83324"/>
                    <a:pt x="5904655" y="195861"/>
                  </a:cubicBezTo>
                  <a:cubicBezTo>
                    <a:pt x="5900347" y="326801"/>
                    <a:pt x="5902175" y="467800"/>
                    <a:pt x="5904655" y="579736"/>
                  </a:cubicBezTo>
                  <a:cubicBezTo>
                    <a:pt x="5907135" y="691672"/>
                    <a:pt x="5894479" y="849183"/>
                    <a:pt x="5904655" y="979280"/>
                  </a:cubicBezTo>
                  <a:cubicBezTo>
                    <a:pt x="5895593" y="1093540"/>
                    <a:pt x="5817548" y="1200501"/>
                    <a:pt x="5708794" y="1175141"/>
                  </a:cubicBezTo>
                  <a:cubicBezTo>
                    <a:pt x="5564003" y="1186042"/>
                    <a:pt x="5357489" y="1167286"/>
                    <a:pt x="5129936" y="1175141"/>
                  </a:cubicBezTo>
                  <a:cubicBezTo>
                    <a:pt x="4902383" y="1182996"/>
                    <a:pt x="4678367" y="1166865"/>
                    <a:pt x="4385690" y="1175141"/>
                  </a:cubicBezTo>
                  <a:cubicBezTo>
                    <a:pt x="4093013" y="1183417"/>
                    <a:pt x="3849873" y="1152332"/>
                    <a:pt x="3696573" y="1175141"/>
                  </a:cubicBezTo>
                  <a:cubicBezTo>
                    <a:pt x="3543273" y="1197950"/>
                    <a:pt x="3253724" y="1167830"/>
                    <a:pt x="3062586" y="1175141"/>
                  </a:cubicBezTo>
                  <a:cubicBezTo>
                    <a:pt x="2871448" y="1182452"/>
                    <a:pt x="2499959" y="1139151"/>
                    <a:pt x="2318340" y="1175141"/>
                  </a:cubicBezTo>
                  <a:cubicBezTo>
                    <a:pt x="2136721" y="1211131"/>
                    <a:pt x="1770583" y="1154596"/>
                    <a:pt x="1574094" y="1175141"/>
                  </a:cubicBezTo>
                  <a:cubicBezTo>
                    <a:pt x="1377605" y="1195686"/>
                    <a:pt x="1203484" y="1177651"/>
                    <a:pt x="1050366" y="1175141"/>
                  </a:cubicBezTo>
                  <a:cubicBezTo>
                    <a:pt x="897248" y="1172631"/>
                    <a:pt x="519365" y="1181412"/>
                    <a:pt x="195861" y="1175141"/>
                  </a:cubicBezTo>
                  <a:cubicBezTo>
                    <a:pt x="95392" y="1186421"/>
                    <a:pt x="-6684" y="1093701"/>
                    <a:pt x="0" y="979280"/>
                  </a:cubicBezTo>
                  <a:cubicBezTo>
                    <a:pt x="-16316" y="842386"/>
                    <a:pt x="11524" y="726318"/>
                    <a:pt x="0" y="587571"/>
                  </a:cubicBezTo>
                  <a:cubicBezTo>
                    <a:pt x="-11524" y="448824"/>
                    <a:pt x="6447" y="375708"/>
                    <a:pt x="0" y="195861"/>
                  </a:cubicBezTo>
                  <a:close/>
                </a:path>
              </a:pathLst>
            </a:custGeom>
            <a:noFill/>
            <a:ln w="38100">
              <a:solidFill>
                <a:srgbClr val="C6D9F1"/>
              </a:solidFill>
              <a:extLst>
                <a:ext uri="{C807C97D-BFC1-408E-A445-0C87EB9F89A2}">
                  <ask:lineSketchStyleProps xmlns:ask="http://schemas.microsoft.com/office/drawing/2018/sketchyshapes" sd="1143128882">
                    <a:prstGeom prst="roundRect">
                      <a:avLst>
                        <a:gd name="adj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76EFC-F3E2-C88D-6740-AEA5C6623CC8}"/>
                </a:ext>
              </a:extLst>
            </p:cNvPr>
            <p:cNvSpPr txBox="1"/>
            <p:nvPr/>
          </p:nvSpPr>
          <p:spPr>
            <a:xfrm>
              <a:off x="721990" y="5298742"/>
              <a:ext cx="7700021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각 레이어의 노드 </a:t>
              </a:r>
              <a:r>
                <a:rPr lang="ko-KR" altLang="en-US" sz="16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출력값을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잠재변수로 생각할 때</a:t>
              </a:r>
              <a:r>
                <a: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레이어가 깊어질 수록 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잠재변수로 다시 잠재변수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</a:t>
              </a:r>
              <a:endPara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설명</a:t>
              </a:r>
              <a:r>
                <a: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해야 하기 때문에 각 노드에 대한 </a:t>
              </a:r>
              <a:r>
                <a:rPr lang="ko-KR" altLang="en-US" sz="1600" dirty="0">
                  <a:highlight>
                    <a:srgbClr val="FFFF00"/>
                  </a:highligh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해석이 불가능함</a:t>
              </a:r>
              <a:endParaRPr lang="en-US" altLang="ko-KR" sz="16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72DFD6-F3AA-8ECB-A11B-749C52BCAF6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퍼셉트론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7580B-FDA1-0A85-43DB-410E4397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86" y="1740546"/>
            <a:ext cx="7550421" cy="2778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715193-B866-7D59-1F38-38E35E4A4CB9}"/>
              </a:ext>
            </a:extLst>
          </p:cNvPr>
          <p:cNvSpPr txBox="1"/>
          <p:nvPr/>
        </p:nvSpPr>
        <p:spPr>
          <a:xfrm>
            <a:off x="7169273" y="5380908"/>
            <a:ext cx="1425229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Black Box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Object 38">
            <a:extLst>
              <a:ext uri="{FF2B5EF4-FFF2-40B4-BE49-F238E27FC236}">
                <a16:creationId xmlns:a16="http://schemas.microsoft.com/office/drawing/2014/main" id="{44A405FF-33C1-690C-3D04-188D46C46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4289">
            <a:off x="6700233" y="5563274"/>
            <a:ext cx="593097" cy="36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1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7136" y="3358181"/>
            <a:ext cx="5904656" cy="10772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1760240" y="3201270"/>
            <a:ext cx="5908104" cy="98665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1200" cap="none" spc="30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3</a:t>
            </a:r>
            <a:endParaRPr kumimoji="0" lang="ko-KR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3140968"/>
            <a:ext cx="5904656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신경망</a:t>
            </a:r>
            <a:endParaRPr kumimoji="0" lang="en-US" altLang="ko-KR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61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신경망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76EFC-F3E2-C88D-6740-AEA5C6623CC8}"/>
              </a:ext>
            </a:extLst>
          </p:cNvPr>
          <p:cNvSpPr txBox="1"/>
          <p:nvPr/>
        </p:nvSpPr>
        <p:spPr>
          <a:xfrm>
            <a:off x="721989" y="4788712"/>
            <a:ext cx="770002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신경의 기본단위인 뉴런이 신호를 보내는 방식에서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영감을 얻어 만들어진 알고리즘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FEC46F-29EC-68BB-CEA2-977F87E8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42" y="1785457"/>
            <a:ext cx="5830114" cy="2448267"/>
          </a:xfrm>
          <a:prstGeom prst="rect">
            <a:avLst/>
          </a:prstGeom>
        </p:spPr>
      </p:pic>
      <p:sp>
        <p:nvSpPr>
          <p:cNvPr id="19" name="Google Shape;131;p6">
            <a:extLst>
              <a:ext uri="{FF2B5EF4-FFF2-40B4-BE49-F238E27FC236}">
                <a16:creationId xmlns:a16="http://schemas.microsoft.com/office/drawing/2014/main" id="{EEB995E9-C5E2-797B-419D-08C35CF3858A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407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7136" y="3358181"/>
            <a:ext cx="5904656" cy="10772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1760240" y="3201270"/>
            <a:ext cx="5908104" cy="98665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kumimoji="0" lang="ko-KR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3140968"/>
            <a:ext cx="5904656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b="1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머신러닝과</a:t>
            </a:r>
            <a:r>
              <a:rPr kumimoji="0" lang="ko-KR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딥러닝</a:t>
            </a:r>
            <a:endParaRPr kumimoji="0" lang="en-US" altLang="ko-KR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479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AFEC46F-29EC-68BB-CEA2-977F87E8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42" y="1785457"/>
            <a:ext cx="5830114" cy="2448267"/>
          </a:xfrm>
          <a:prstGeom prst="rect">
            <a:avLst/>
          </a:prstGeom>
        </p:spPr>
      </p:pic>
      <p:sp>
        <p:nvSpPr>
          <p:cNvPr id="19" name="Google Shape;131;p6">
            <a:extLst>
              <a:ext uri="{FF2B5EF4-FFF2-40B4-BE49-F238E27FC236}">
                <a16:creationId xmlns:a16="http://schemas.microsoft.com/office/drawing/2014/main" id="{EEB995E9-C5E2-797B-419D-08C35CF3858A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EEDD2F4-767C-DFED-E55A-08E2B7C995AC}"/>
              </a:ext>
            </a:extLst>
          </p:cNvPr>
          <p:cNvCxnSpPr/>
          <p:nvPr/>
        </p:nvCxnSpPr>
        <p:spPr>
          <a:xfrm>
            <a:off x="2411760" y="4365104"/>
            <a:ext cx="439248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7BD0A8-630C-7EE8-1832-45EC5EAEA743}"/>
              </a:ext>
            </a:extLst>
          </p:cNvPr>
          <p:cNvSpPr txBox="1"/>
          <p:nvPr/>
        </p:nvSpPr>
        <p:spPr>
          <a:xfrm>
            <a:off x="721989" y="4788712"/>
            <a:ext cx="770002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신경망을 따라 입력층부터 출력층까지 차례대로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변수를 계산하고 추론하는 과정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733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76EFC-F3E2-C88D-6740-AEA5C6623CC8}"/>
              </a:ext>
            </a:extLst>
          </p:cNvPr>
          <p:cNvSpPr txBox="1"/>
          <p:nvPr/>
        </p:nvSpPr>
        <p:spPr>
          <a:xfrm>
            <a:off x="721988" y="4732179"/>
            <a:ext cx="770002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뉴런의 전기신호 수신 과정에서 영감을 얻음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신경망에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비선형성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부여하는 역할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9" name="Google Shape;131;p6">
            <a:extLst>
              <a:ext uri="{FF2B5EF4-FFF2-40B4-BE49-F238E27FC236}">
                <a16:creationId xmlns:a16="http://schemas.microsoft.com/office/drawing/2014/main" id="{EEB995E9-C5E2-797B-419D-08C35CF3858A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0BF2C7-167B-A1F8-69B4-697DC3379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682299"/>
            <a:ext cx="4921475" cy="28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2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1;p6">
            <a:extLst>
              <a:ext uri="{FF2B5EF4-FFF2-40B4-BE49-F238E27FC236}">
                <a16:creationId xmlns:a16="http://schemas.microsoft.com/office/drawing/2014/main" id="{EEB995E9-C5E2-797B-419D-08C35CF3858A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76EFC-F3E2-C88D-6740-AEA5C6623CC8}"/>
              </a:ext>
            </a:extLst>
          </p:cNvPr>
          <p:cNvSpPr txBox="1"/>
          <p:nvPr/>
        </p:nvSpPr>
        <p:spPr>
          <a:xfrm>
            <a:off x="721988" y="4732179"/>
            <a:ext cx="770002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기본적인 활성화 함수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미분이 가능하여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가능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1FAF7-6F19-1836-CF00-47F28EAB677D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시그모이드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14F98-EF83-4E85-4248-C88B8F22D3BB}"/>
              </a:ext>
            </a:extLst>
          </p:cNvPr>
          <p:cNvSpPr txBox="1"/>
          <p:nvPr/>
        </p:nvSpPr>
        <p:spPr>
          <a:xfrm>
            <a:off x="4197224" y="4166442"/>
            <a:ext cx="4593514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기울기로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0.25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사이의 값을 가짐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0A3EF9D-94C0-BC81-6FC1-CA05D466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32" y="2047777"/>
            <a:ext cx="3749365" cy="23319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715D0DC-317F-A3D5-440D-5F70B108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640" y="2623425"/>
            <a:ext cx="1874682" cy="1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6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1;p6">
            <a:extLst>
              <a:ext uri="{FF2B5EF4-FFF2-40B4-BE49-F238E27FC236}">
                <a16:creationId xmlns:a16="http://schemas.microsoft.com/office/drawing/2014/main" id="{EEB995E9-C5E2-797B-419D-08C35CF3858A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76EFC-F3E2-C88D-6740-AEA5C6623CC8}"/>
              </a:ext>
            </a:extLst>
          </p:cNvPr>
          <p:cNvSpPr txBox="1"/>
          <p:nvPr/>
        </p:nvSpPr>
        <p:spPr>
          <a:xfrm>
            <a:off x="721989" y="4780412"/>
            <a:ext cx="770002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입력값이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커지면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기울기가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수렴</a:t>
            </a:r>
            <a:endParaRPr lang="en-US" altLang="ko-KR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지수함수 계산으로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연산이 느리다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단점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1FAF7-6F19-1836-CF00-47F28EAB677D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하이퍼볼릭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탄젠트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A14F98-EF83-4E85-4248-C88B8F22D3BB}"/>
              </a:ext>
            </a:extLst>
          </p:cNvPr>
          <p:cNvSpPr txBox="1"/>
          <p:nvPr/>
        </p:nvSpPr>
        <p:spPr>
          <a:xfrm>
            <a:off x="4197224" y="4166442"/>
            <a:ext cx="4593514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기울기로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사이의 값을 가짐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 descr="도표, 라인, 그래프, 경사이(가) 표시된 사진&#10;&#10;자동 생성된 설명">
            <a:extLst>
              <a:ext uri="{FF2B5EF4-FFF2-40B4-BE49-F238E27FC236}">
                <a16:creationId xmlns:a16="http://schemas.microsoft.com/office/drawing/2014/main" id="{888844AE-5389-B8AC-9578-095A334A2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65184"/>
            <a:ext cx="3888432" cy="2160240"/>
          </a:xfrm>
          <a:prstGeom prst="rect">
            <a:avLst/>
          </a:prstGeom>
        </p:spPr>
      </p:pic>
      <p:pic>
        <p:nvPicPr>
          <p:cNvPr id="11" name="그림 10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C28CCF08-351F-DFEF-113E-8D8E19C32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b="32710"/>
          <a:stretch/>
        </p:blipFill>
        <p:spPr>
          <a:xfrm>
            <a:off x="5271829" y="2601135"/>
            <a:ext cx="2444304" cy="11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4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1;p6">
            <a:extLst>
              <a:ext uri="{FF2B5EF4-FFF2-40B4-BE49-F238E27FC236}">
                <a16:creationId xmlns:a16="http://schemas.microsoft.com/office/drawing/2014/main" id="{EEB995E9-C5E2-797B-419D-08C35CF3858A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1FAF7-6F19-1836-CF00-47F28EAB677D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ReLu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EBADA03-5AF9-42EF-02F2-E6695B2A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73" y="2249521"/>
            <a:ext cx="3627434" cy="1943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CA633B-067A-7F5C-4CED-1693BC3CD27E}"/>
              </a:ext>
            </a:extLst>
          </p:cNvPr>
          <p:cNvSpPr txBox="1"/>
          <p:nvPr/>
        </p:nvSpPr>
        <p:spPr>
          <a:xfrm>
            <a:off x="731478" y="4079271"/>
            <a:ext cx="437842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ReLu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0D40F4-9C60-5492-AE45-215318E2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691" y="2810828"/>
            <a:ext cx="1836579" cy="6477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FCD657-C5CD-0158-EE91-B52DFE1B455A}"/>
              </a:ext>
            </a:extLst>
          </p:cNvPr>
          <p:cNvSpPr txBox="1"/>
          <p:nvPr/>
        </p:nvSpPr>
        <p:spPr>
          <a:xfrm>
            <a:off x="1648628" y="4749369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은닉층에 주로 사용되며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계산이 쉽고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 문제를 </a:t>
            </a:r>
            <a:endParaRPr lang="en-US" altLang="ko-KR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어느정도 해결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하였으나 </a:t>
            </a:r>
            <a:r>
              <a:rPr lang="en-US" altLang="ko-KR" sz="20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Knockout </a:t>
            </a:r>
            <a:r>
              <a:rPr lang="ko-KR" altLang="en-US" sz="20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88334A-F631-7142-3DAE-C282DFFDBFAD}"/>
              </a:ext>
            </a:extLst>
          </p:cNvPr>
          <p:cNvSpPr txBox="1"/>
          <p:nvPr/>
        </p:nvSpPr>
        <p:spPr>
          <a:xfrm>
            <a:off x="4197223" y="5794736"/>
            <a:ext cx="4593514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음수 부분에서 항상 기울기가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0…</a:t>
            </a:r>
          </a:p>
        </p:txBody>
      </p:sp>
      <p:pic>
        <p:nvPicPr>
          <p:cNvPr id="23" name="Object 38">
            <a:extLst>
              <a:ext uri="{FF2B5EF4-FFF2-40B4-BE49-F238E27FC236}">
                <a16:creationId xmlns:a16="http://schemas.microsoft.com/office/drawing/2014/main" id="{F03B06F0-33D7-3382-36FA-8E86DE18A4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908165">
            <a:off x="4666731" y="5793387"/>
            <a:ext cx="463353" cy="2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87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1FAF7-6F19-1836-CF00-47F28EAB677D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Leaky / Parametric / Randomized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PReLU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DD3F2-1F03-69D6-BEFA-B7937055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74" y="1943489"/>
            <a:ext cx="4740051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82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1;p6">
            <a:extLst>
              <a:ext uri="{FF2B5EF4-FFF2-40B4-BE49-F238E27FC236}">
                <a16:creationId xmlns:a16="http://schemas.microsoft.com/office/drawing/2014/main" id="{EEB995E9-C5E2-797B-419D-08C35CF3858A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1FAF7-6F19-1836-CF00-47F28EAB677D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Leaky / Parametric / Randomized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PReLU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CD657-C5CD-0158-EE91-B52DFE1B455A}"/>
                  </a:ext>
                </a:extLst>
              </p:cNvPr>
              <p:cNvSpPr txBox="1"/>
              <p:nvPr/>
            </p:nvSpPr>
            <p:spPr>
              <a:xfrm>
                <a:off x="1691679" y="4764441"/>
                <a:ext cx="5797911" cy="969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ReLU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</a:t>
                </a:r>
                <a:r>
                  <a:rPr lang="en-US" altLang="ko-KR" sz="2000" dirty="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Knockout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문제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해결한 활성화 함수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PReLU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일 경우 기울기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직접학습함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CD657-C5CD-0158-EE91-B52DFE1B4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79" y="4764441"/>
                <a:ext cx="5797911" cy="969753"/>
              </a:xfrm>
              <a:prstGeom prst="rect">
                <a:avLst/>
              </a:prstGeom>
              <a:blipFill>
                <a:blip r:embed="rId3"/>
                <a:stretch>
                  <a:fillRect b="-10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706DD3F2-1F03-69D6-BEFA-B7937055A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974" y="1943489"/>
            <a:ext cx="4740051" cy="25681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A38820-4F15-67F9-876E-69EFEDACB696}"/>
              </a:ext>
            </a:extLst>
          </p:cNvPr>
          <p:cNvSpPr/>
          <p:nvPr/>
        </p:nvSpPr>
        <p:spPr>
          <a:xfrm>
            <a:off x="4427984" y="1858120"/>
            <a:ext cx="2952328" cy="2738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FDC3A-B83F-EBDD-E1EF-32FA616B2441}"/>
              </a:ext>
            </a:extLst>
          </p:cNvPr>
          <p:cNvSpPr txBox="1"/>
          <p:nvPr/>
        </p:nvSpPr>
        <p:spPr>
          <a:xfrm>
            <a:off x="1403648" y="4452103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Leaky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ReLU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PReLU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223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31;p6">
            <a:extLst>
              <a:ext uri="{FF2B5EF4-FFF2-40B4-BE49-F238E27FC236}">
                <a16:creationId xmlns:a16="http://schemas.microsoft.com/office/drawing/2014/main" id="{EEB995E9-C5E2-797B-419D-08C35CF3858A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1FAF7-6F19-1836-CF00-47F28EAB677D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Leaky / Parametric / Randomized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PReLU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FCD657-C5CD-0158-EE91-B52DFE1B455A}"/>
              </a:ext>
            </a:extLst>
          </p:cNvPr>
          <p:cNvSpPr txBox="1"/>
          <p:nvPr/>
        </p:nvSpPr>
        <p:spPr>
          <a:xfrm>
            <a:off x="2201974" y="4764441"/>
            <a:ext cx="5003288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6DD3F2-1F03-69D6-BEFA-B7937055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74" y="1943489"/>
            <a:ext cx="4740051" cy="25681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A38820-4F15-67F9-876E-69EFEDACB696}"/>
              </a:ext>
            </a:extLst>
          </p:cNvPr>
          <p:cNvSpPr/>
          <p:nvPr/>
        </p:nvSpPr>
        <p:spPr>
          <a:xfrm>
            <a:off x="1856694" y="1771869"/>
            <a:ext cx="2952328" cy="2738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FDC3A-B83F-EBDD-E1EF-32FA616B2441}"/>
              </a:ext>
            </a:extLst>
          </p:cNvPr>
          <p:cNvSpPr txBox="1"/>
          <p:nvPr/>
        </p:nvSpPr>
        <p:spPr>
          <a:xfrm>
            <a:off x="1403648" y="4452103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Randomized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PReLU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4AE374-336F-6950-52D9-287E709D32B6}"/>
                  </a:ext>
                </a:extLst>
              </p:cNvPr>
              <p:cNvSpPr txBox="1"/>
              <p:nvPr/>
            </p:nvSpPr>
            <p:spPr>
              <a:xfrm>
                <a:off x="2201974" y="4764441"/>
                <a:ext cx="5003288" cy="971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기울기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노드별로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다르게 초기화 하여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과적합을 방지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4AE374-336F-6950-52D9-287E709D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974" y="4764441"/>
                <a:ext cx="5003288" cy="971292"/>
              </a:xfrm>
              <a:prstGeom prst="rect">
                <a:avLst/>
              </a:prstGeom>
              <a:blipFill>
                <a:blip r:embed="rId4"/>
                <a:stretch>
                  <a:fillRect b="-10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497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1FAF7-6F19-1836-CF00-47F28EAB677D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ELU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9" name="그림 8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064C02D8-81FA-8E8F-F7F7-900D48B3D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05" y="1859826"/>
            <a:ext cx="4110819" cy="2740546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5329299-EC5A-127E-E8ED-46A0BCEB0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0032" y="2852946"/>
            <a:ext cx="3295574" cy="576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54409" y="4764441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Knockout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문제와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음수부분의 선형성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부분을 해결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ReLU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성능이 크게 차이가 나지 않음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D572E-001A-69D3-B381-BCD4BE69BBFD}"/>
              </a:ext>
            </a:extLst>
          </p:cNvPr>
          <p:cNvSpPr txBox="1"/>
          <p:nvPr/>
        </p:nvSpPr>
        <p:spPr>
          <a:xfrm>
            <a:off x="3610922" y="5829746"/>
            <a:ext cx="5529618" cy="38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CS231N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수업에서는 </a:t>
            </a:r>
            <a:r>
              <a:rPr lang="en-US" altLang="ko-KR" sz="14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ReLU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-&gt;Leaky or ELU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순으로 사용할 것을 권장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872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1FAF7-6F19-1836-CF00-47F28EAB677D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Soft Max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54409" y="4764441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출력층에서 활용되는 활성화 함수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 분류 문제에 사용하고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출력값을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확률로 이용가능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5AA75BB-9E0C-99D3-E9C3-8D8FDF353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013805"/>
            <a:ext cx="4464496" cy="22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8331" y="1047015"/>
            <a:ext cx="3966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인공지능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F85966-1E72-99D1-C6DE-718E05BCCB73}"/>
              </a:ext>
            </a:extLst>
          </p:cNvPr>
          <p:cNvGrpSpPr/>
          <p:nvPr/>
        </p:nvGrpSpPr>
        <p:grpSpPr>
          <a:xfrm>
            <a:off x="4914815" y="3133114"/>
            <a:ext cx="4032448" cy="1635826"/>
            <a:chOff x="4737802" y="3121390"/>
            <a:chExt cx="4032448" cy="16358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FE9DA7-B5BB-137F-7BAD-1675E8C6087E}"/>
                </a:ext>
              </a:extLst>
            </p:cNvPr>
            <p:cNvSpPr txBox="1"/>
            <p:nvPr/>
          </p:nvSpPr>
          <p:spPr>
            <a:xfrm>
              <a:off x="4737802" y="3219499"/>
              <a:ext cx="4032448" cy="14329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문제해결</a:t>
              </a:r>
              <a:r>
                <a: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패턴인식 등과 같이 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인간의 지능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과 연결된 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문제를 연구하는 컴퓨터 공학 분야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D5628BA-EC60-6F11-F06E-98D8371AD4EB}"/>
                </a:ext>
              </a:extLst>
            </p:cNvPr>
            <p:cNvSpPr/>
            <p:nvPr/>
          </p:nvSpPr>
          <p:spPr>
            <a:xfrm>
              <a:off x="4845814" y="3121390"/>
              <a:ext cx="3816424" cy="1635826"/>
            </a:xfrm>
            <a:prstGeom prst="roundRect">
              <a:avLst/>
            </a:prstGeom>
            <a:noFill/>
            <a:ln w="38100" cmpd="sng">
              <a:solidFill>
                <a:srgbClr val="CAD9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FF393A-DA25-8006-6DB7-17BE1ABDF80F}"/>
              </a:ext>
            </a:extLst>
          </p:cNvPr>
          <p:cNvGrpSpPr/>
          <p:nvPr/>
        </p:nvGrpSpPr>
        <p:grpSpPr>
          <a:xfrm>
            <a:off x="196737" y="1712532"/>
            <a:ext cx="4550722" cy="4476990"/>
            <a:chOff x="196737" y="1712532"/>
            <a:chExt cx="4550722" cy="447699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1145D3C-9881-2D3A-EC68-629B1F0560F1}"/>
                </a:ext>
              </a:extLst>
            </p:cNvPr>
            <p:cNvSpPr/>
            <p:nvPr/>
          </p:nvSpPr>
          <p:spPr>
            <a:xfrm>
              <a:off x="196737" y="1712532"/>
              <a:ext cx="4550722" cy="4476990"/>
            </a:xfrm>
            <a:prstGeom prst="ellipse">
              <a:avLst/>
            </a:prstGeom>
            <a:solidFill>
              <a:srgbClr val="79A3B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BAACFB-1973-B7FF-CBAE-9695039B4D42}"/>
                </a:ext>
              </a:extLst>
            </p:cNvPr>
            <p:cNvSpPr txBox="1"/>
            <p:nvPr/>
          </p:nvSpPr>
          <p:spPr>
            <a:xfrm>
              <a:off x="455874" y="1738814"/>
              <a:ext cx="40324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ARTIFICIAL</a:t>
              </a:r>
            </a:p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INTELLIGENCE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018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손실 함수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1FAF7-6F19-1836-CF00-47F28EAB677D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 function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(Cost function)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54409" y="4977501"/>
            <a:ext cx="590465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과정에서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결과를 실제 정답과 비교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역할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2BC9EA-B9AC-EBE0-70E9-3CEE36C6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59" y="2490142"/>
            <a:ext cx="5300409" cy="14429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4C4CCC-079C-BFF5-0A17-B5FAC643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2483948"/>
            <a:ext cx="1406164" cy="1442913"/>
          </a:xfrm>
          <a:prstGeom prst="rect">
            <a:avLst/>
          </a:prstGeom>
        </p:spPr>
      </p:pic>
      <p:pic>
        <p:nvPicPr>
          <p:cNvPr id="19" name="Google Shape;1536;p70">
            <a:extLst>
              <a:ext uri="{FF2B5EF4-FFF2-40B4-BE49-F238E27FC236}">
                <a16:creationId xmlns:a16="http://schemas.microsoft.com/office/drawing/2014/main" id="{C03A03DF-66C9-452F-286E-E7A1B11EDD76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6371459" y="2831499"/>
            <a:ext cx="360781" cy="698393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461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27B880D3-1CC0-9032-EE3F-5D59164F94A5}"/>
              </a:ext>
            </a:extLst>
          </p:cNvPr>
          <p:cNvSpPr/>
          <p:nvPr/>
        </p:nvSpPr>
        <p:spPr>
          <a:xfrm>
            <a:off x="5857359" y="3053043"/>
            <a:ext cx="392154" cy="392154"/>
          </a:xfrm>
          <a:prstGeom prst="ellipse">
            <a:avLst/>
          </a:prstGeom>
          <a:solidFill>
            <a:schemeClr val="accent6">
              <a:lumMod val="40000"/>
              <a:lumOff val="6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손실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78871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회귀문제에서 주로 사용되고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실제값과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차이가 클수록 오차의 크기가 커짐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8593F-1ADA-84EB-1A54-86EA18F05012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 제곱 오차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(Mean Squared Error, MSE)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 descr="도표, 라인, 그래프이(가) 표시된 사진&#10;&#10;자동 생성된 설명">
            <a:extLst>
              <a:ext uri="{FF2B5EF4-FFF2-40B4-BE49-F238E27FC236}">
                <a16:creationId xmlns:a16="http://schemas.microsoft.com/office/drawing/2014/main" id="{649001D7-A6EA-C2DC-898B-9D24D4C44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88840"/>
            <a:ext cx="2534642" cy="253971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403EF98-D525-258C-F438-D65795501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9293" y="2649201"/>
            <a:ext cx="3557678" cy="826188"/>
          </a:xfrm>
          <a:prstGeom prst="rect">
            <a:avLst/>
          </a:prstGeom>
        </p:spPr>
      </p:pic>
      <p:pic>
        <p:nvPicPr>
          <p:cNvPr id="15" name="그림 14" descr="그래픽, 클립아트, 디자인이(가) 표시된 사진&#10;&#10;자동 생성된 설명">
            <a:extLst>
              <a:ext uri="{FF2B5EF4-FFF2-40B4-BE49-F238E27FC236}">
                <a16:creationId xmlns:a16="http://schemas.microsoft.com/office/drawing/2014/main" id="{FBA2650E-3CE9-6809-3AC0-0C10438EDC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67" y="3396987"/>
            <a:ext cx="412892" cy="412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77D416-C10D-66B2-E1D8-E2B1ECF6A7A7}"/>
              </a:ext>
            </a:extLst>
          </p:cNvPr>
          <p:cNvSpPr txBox="1"/>
          <p:nvPr/>
        </p:nvSpPr>
        <p:spPr>
          <a:xfrm>
            <a:off x="4463908" y="3788701"/>
            <a:ext cx="3752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/>
                <a:cs typeface="Malgun Gothic"/>
                <a:sym typeface="Malgun Gothic"/>
              </a:rPr>
              <a:t>미분했을 때 계산의 편의성을 위한 처리</a:t>
            </a: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091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손실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78871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엔트로피란 사건이 가진 정보량을 평균화한 척도로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사건이 발생할 확률이 적을 수록 큰 정보량을 지님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4693D-355E-485E-DC46-9B0E35905A32}"/>
              </a:ext>
            </a:extLst>
          </p:cNvPr>
          <p:cNvSpPr txBox="1"/>
          <p:nvPr/>
        </p:nvSpPr>
        <p:spPr>
          <a:xfrm>
            <a:off x="901134" y="1449101"/>
            <a:ext cx="633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엔트로피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(Entropy)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FF232E-E184-20DA-250B-DB5103AB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35" y="1909055"/>
            <a:ext cx="3653506" cy="267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6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손실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78871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엔트로피란 사건이 가진 정보량을 평균화한 척도로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사건이 발생할 확률이 적을 수록 큰 정보량을 지님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4693D-355E-485E-DC46-9B0E35905A32}"/>
              </a:ext>
            </a:extLst>
          </p:cNvPr>
          <p:cNvSpPr txBox="1"/>
          <p:nvPr/>
        </p:nvSpPr>
        <p:spPr>
          <a:xfrm>
            <a:off x="901134" y="1449101"/>
            <a:ext cx="633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엔트로피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(Entropy)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FF232E-E184-20DA-250B-DB5103AB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35" y="1909055"/>
            <a:ext cx="3653506" cy="2675808"/>
          </a:xfrm>
          <a:prstGeom prst="rect">
            <a:avLst/>
          </a:prstGeom>
        </p:spPr>
      </p:pic>
      <p:sp>
        <p:nvSpPr>
          <p:cNvPr id="8" name="Google Shape;110;p19">
            <a:extLst>
              <a:ext uri="{FF2B5EF4-FFF2-40B4-BE49-F238E27FC236}">
                <a16:creationId xmlns:a16="http://schemas.microsoft.com/office/drawing/2014/main" id="{F4EA2E2A-7BF9-9EBE-9225-AC608084B2CE}"/>
              </a:ext>
            </a:extLst>
          </p:cNvPr>
          <p:cNvSpPr/>
          <p:nvPr/>
        </p:nvSpPr>
        <p:spPr>
          <a:xfrm>
            <a:off x="5249" y="0"/>
            <a:ext cx="9138751" cy="6858000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E7BB58D4-1F34-5CCB-371B-8AF61783E6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3842" y="928464"/>
            <a:ext cx="576315" cy="5744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A149E1-B183-7B1B-6FA4-D90B43F1319D}"/>
              </a:ext>
            </a:extLst>
          </p:cNvPr>
          <p:cNvSpPr txBox="1"/>
          <p:nvPr/>
        </p:nvSpPr>
        <p:spPr>
          <a:xfrm>
            <a:off x="3039065" y="1794874"/>
            <a:ext cx="3065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정보량</a:t>
            </a:r>
          </a:p>
        </p:txBody>
      </p:sp>
      <p:sp>
        <p:nvSpPr>
          <p:cNvPr id="14" name="사각형: 둥근 모서리 4">
            <a:extLst>
              <a:ext uri="{FF2B5EF4-FFF2-40B4-BE49-F238E27FC236}">
                <a16:creationId xmlns:a16="http://schemas.microsoft.com/office/drawing/2014/main" id="{21A77772-F8F0-32D7-B9B4-7644D1F41862}"/>
              </a:ext>
            </a:extLst>
          </p:cNvPr>
          <p:cNvSpPr/>
          <p:nvPr/>
        </p:nvSpPr>
        <p:spPr>
          <a:xfrm>
            <a:off x="863588" y="2385344"/>
            <a:ext cx="7119258" cy="1457492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A6FCC-0DEE-68BD-A7CA-378A07F07CF4}"/>
              </a:ext>
            </a:extLst>
          </p:cNvPr>
          <p:cNvSpPr txBox="1"/>
          <p:nvPr/>
        </p:nvSpPr>
        <p:spPr>
          <a:xfrm>
            <a:off x="1746330" y="2496956"/>
            <a:ext cx="5651338" cy="10591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놀람의 척도</a:t>
            </a:r>
            <a:r>
              <a: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</a:t>
            </a:r>
            <a:endParaRPr lang="en-US" altLang="ko-KR" sz="22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사건 발생확률의 역수로 정의됨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91CC27-50A9-B09B-03C5-0617703FCB5A}"/>
                  </a:ext>
                </a:extLst>
              </p:cNvPr>
              <p:cNvSpPr txBox="1"/>
              <p:nvPr/>
            </p:nvSpPr>
            <p:spPr>
              <a:xfrm>
                <a:off x="3343842" y="4220923"/>
                <a:ext cx="2456313" cy="315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000" b="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사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건</m:t>
                    </m:r>
                    <m:r>
                      <a:rPr lang="ko-KR" alt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발</m:t>
                    </m:r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생</m:t>
                    </m:r>
                    <m:r>
                      <a:rPr lang="ko-KR" alt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확</m:t>
                    </m:r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ko-KR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91CC27-50A9-B09B-03C5-0617703F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842" y="4220923"/>
                <a:ext cx="2456313" cy="315599"/>
              </a:xfrm>
              <a:prstGeom prst="rect">
                <a:avLst/>
              </a:prstGeom>
              <a:blipFill>
                <a:blip r:embed="rId5"/>
                <a:stretch>
                  <a:fillRect l="-6468" t="-21154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B7A1E8-8486-6AE2-3291-395362C91FB5}"/>
                  </a:ext>
                </a:extLst>
              </p:cNvPr>
              <p:cNvSpPr txBox="1"/>
              <p:nvPr/>
            </p:nvSpPr>
            <p:spPr>
              <a:xfrm>
                <a:off x="2712850" y="4914609"/>
                <a:ext cx="3771545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ko-KR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ko-KR" alt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ko-KR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ko-KR" alt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en-US" altLang="ko-K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B7A1E8-8486-6AE2-3291-395362C91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850" y="4914609"/>
                <a:ext cx="3771545" cy="6915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227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손실 함수 종류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D4693D-355E-485E-DC46-9B0E35905A32}"/>
              </a:ext>
            </a:extLst>
          </p:cNvPr>
          <p:cNvSpPr txBox="1"/>
          <p:nvPr/>
        </p:nvSpPr>
        <p:spPr>
          <a:xfrm>
            <a:off x="901134" y="1449101"/>
            <a:ext cx="633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교차 엔트로피 오차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(Cross Entropy Loss)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FF232E-E184-20DA-250B-DB5103AB3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40" y="1883872"/>
            <a:ext cx="3653506" cy="2675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901FB7-B091-6449-4908-85B8BEE07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70" y="2722844"/>
            <a:ext cx="2149026" cy="1051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89931D-6CB9-FFF4-A4F0-16CA8568FAC9}"/>
              </a:ext>
            </a:extLst>
          </p:cNvPr>
          <p:cNvSpPr txBox="1"/>
          <p:nvPr/>
        </p:nvSpPr>
        <p:spPr>
          <a:xfrm>
            <a:off x="1691680" y="478871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분류문제에서 주로 사용되고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실제값과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차이가 클수록 오차의 크기가 커짐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260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역전파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78871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결과의 오차를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역방향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전달하여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가중치와 편향을 업데이트하는 방법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4EB36-1484-2A71-1498-33DD5BDFC790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 Propagation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B7D14C-F41F-D73A-A8BF-C227FB06A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88" y="1853018"/>
            <a:ext cx="4866424" cy="27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93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712513" y="5007605"/>
            <a:ext cx="590465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최적화를 수행하는 여러가지 방법들을 통틀어 이르는 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 descr="그림, 텍스트, 스케치, 물고기이(가) 표시된 사진&#10;&#10;자동 생성된 설명">
            <a:extLst>
              <a:ext uri="{FF2B5EF4-FFF2-40B4-BE49-F238E27FC236}">
                <a16:creationId xmlns:a16="http://schemas.microsoft.com/office/drawing/2014/main" id="{75629E6B-610A-7A5A-C085-DD5A448E0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28" y="1340768"/>
            <a:ext cx="390774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2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종류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712513" y="5007605"/>
            <a:ext cx="5904655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여러가지 종류가 있으면 각 방법 마다 장단점이 존재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 descr="텍스트, 폰트, 라인, 도표이(가) 표시된 사진&#10;&#10;자동 생성된 설명">
            <a:extLst>
              <a:ext uri="{FF2B5EF4-FFF2-40B4-BE49-F238E27FC236}">
                <a16:creationId xmlns:a16="http://schemas.microsoft.com/office/drawing/2014/main" id="{B3EA79F9-8388-B79D-10E6-1E98DB2BF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57" y="1772816"/>
            <a:ext cx="5600892" cy="27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9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종류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806032"/>
            <a:ext cx="590465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기울기를 이용하여 가중치를 업데이트 하는 방법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손실함수의 값이 최소가 되면 학습을 종료함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C0124-E752-C084-866A-5419CE0A54F0}"/>
              </a:ext>
            </a:extLst>
          </p:cNvPr>
          <p:cNvSpPr txBox="1"/>
          <p:nvPr/>
        </p:nvSpPr>
        <p:spPr>
          <a:xfrm>
            <a:off x="901134" y="1449101"/>
            <a:ext cx="626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" panose="020B0600000101010101"/>
              </a:rPr>
              <a:t>경사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" panose="020B0600000101010101"/>
              </a:rPr>
              <a:t>하강법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" panose="020B0600000101010101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" panose="020B0600000101010101"/>
              </a:rPr>
              <a:t>(Gradient Descent)</a:t>
            </a:r>
          </a:p>
        </p:txBody>
      </p:sp>
      <p:pic>
        <p:nvPicPr>
          <p:cNvPr id="9" name="그림 8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D7DD5C58-9318-1CD6-2860-4DE51849BA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387" r="16358" b="-387"/>
          <a:stretch/>
        </p:blipFill>
        <p:spPr>
          <a:xfrm>
            <a:off x="1157808" y="1916832"/>
            <a:ext cx="3414192" cy="275308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64004D-CE67-BD3C-0FDC-6CFE9F94EB73}"/>
              </a:ext>
            </a:extLst>
          </p:cNvPr>
          <p:cNvGrpSpPr/>
          <p:nvPr/>
        </p:nvGrpSpPr>
        <p:grpSpPr>
          <a:xfrm>
            <a:off x="5493952" y="2420888"/>
            <a:ext cx="1670336" cy="1389953"/>
            <a:chOff x="5201863" y="2745151"/>
            <a:chExt cx="1670336" cy="1389953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CF191C9F-9360-1D58-56BD-A184E37CD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3339" y="3627322"/>
              <a:ext cx="1362996" cy="507782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650AAD4B-272B-D015-FC61-60D76C885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01863" y="2745151"/>
              <a:ext cx="1670336" cy="507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067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종류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806032"/>
            <a:ext cx="590465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데이터의 일부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이용하여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경사하강법을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진행하는 방식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효율성과 속도 측면에서 뛰어남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 descr="스크린샷, 원, 그래픽, 어둠이(가) 표시된 사진&#10;&#10;자동 생성된 설명">
            <a:extLst>
              <a:ext uri="{FF2B5EF4-FFF2-40B4-BE49-F238E27FC236}">
                <a16:creationId xmlns:a16="http://schemas.microsoft.com/office/drawing/2014/main" id="{5D3F63CA-96A2-AE7A-257D-6755135E7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88840"/>
            <a:ext cx="5184576" cy="2445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5C0124-E752-C084-866A-5419CE0A54F0}"/>
              </a:ext>
            </a:extLst>
          </p:cNvPr>
          <p:cNvSpPr txBox="1"/>
          <p:nvPr/>
        </p:nvSpPr>
        <p:spPr>
          <a:xfrm>
            <a:off x="901134" y="1449101"/>
            <a:ext cx="626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" panose="020B0600000101010101"/>
              </a:rPr>
              <a:t>확률적 경사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" panose="020B0600000101010101"/>
              </a:rPr>
              <a:t>하강법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" panose="020B0600000101010101"/>
              </a:rPr>
              <a:t>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" panose="020B0600000101010101"/>
              </a:rPr>
              <a:t>(Stochastic Gradient Descent)</a:t>
            </a:r>
          </a:p>
        </p:txBody>
      </p:sp>
    </p:spTree>
    <p:extLst>
      <p:ext uri="{BB962C8B-B14F-4D97-AF65-F5344CB8AC3E}">
        <p14:creationId xmlns:p14="http://schemas.microsoft.com/office/powerpoint/2010/main" val="272419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8331" y="1047015"/>
            <a:ext cx="3966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F85966-1E72-99D1-C6DE-718E05BCCB73}"/>
              </a:ext>
            </a:extLst>
          </p:cNvPr>
          <p:cNvGrpSpPr/>
          <p:nvPr/>
        </p:nvGrpSpPr>
        <p:grpSpPr>
          <a:xfrm>
            <a:off x="4914815" y="3133114"/>
            <a:ext cx="4032448" cy="1635826"/>
            <a:chOff x="4737802" y="3121390"/>
            <a:chExt cx="4032448" cy="16358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FE9DA7-B5BB-137F-7BAD-1675E8C6087E}"/>
                </a:ext>
              </a:extLst>
            </p:cNvPr>
            <p:cNvSpPr txBox="1"/>
            <p:nvPr/>
          </p:nvSpPr>
          <p:spPr>
            <a:xfrm>
              <a:off x="4737802" y="3219499"/>
              <a:ext cx="4032448" cy="14329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주어진 목표에 대해 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0" i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컴퓨터가 </a:t>
              </a:r>
              <a:r>
                <a:rPr lang="ko-KR" altLang="en-US" sz="2000" b="0" i="0" dirty="0">
                  <a:solidFill>
                    <a:srgbClr val="FF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스스로 학습할 수 있도록</a:t>
              </a:r>
              <a:endParaRPr lang="en-US" altLang="ko-KR" sz="2000" b="0" i="0" dirty="0">
                <a:solidFill>
                  <a:srgbClr val="FF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0" i="0" dirty="0"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알고리즘과 기술을 개발하는 분야</a:t>
              </a:r>
              <a:endPara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D5628BA-EC60-6F11-F06E-98D8371AD4EB}"/>
                </a:ext>
              </a:extLst>
            </p:cNvPr>
            <p:cNvSpPr/>
            <p:nvPr/>
          </p:nvSpPr>
          <p:spPr>
            <a:xfrm>
              <a:off x="4845814" y="3121390"/>
              <a:ext cx="3816424" cy="1635826"/>
            </a:xfrm>
            <a:prstGeom prst="roundRect">
              <a:avLst/>
            </a:prstGeom>
            <a:noFill/>
            <a:ln w="38100" cmpd="sng">
              <a:solidFill>
                <a:srgbClr val="CAD9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FF393A-DA25-8006-6DB7-17BE1ABDF80F}"/>
              </a:ext>
            </a:extLst>
          </p:cNvPr>
          <p:cNvGrpSpPr/>
          <p:nvPr/>
        </p:nvGrpSpPr>
        <p:grpSpPr>
          <a:xfrm>
            <a:off x="196737" y="1712532"/>
            <a:ext cx="4550722" cy="4476990"/>
            <a:chOff x="196737" y="1712532"/>
            <a:chExt cx="4550722" cy="447699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1145D3C-9881-2D3A-EC68-629B1F0560F1}"/>
                </a:ext>
              </a:extLst>
            </p:cNvPr>
            <p:cNvSpPr/>
            <p:nvPr/>
          </p:nvSpPr>
          <p:spPr>
            <a:xfrm>
              <a:off x="196737" y="1712532"/>
              <a:ext cx="4550722" cy="4476990"/>
            </a:xfrm>
            <a:prstGeom prst="ellipse">
              <a:avLst/>
            </a:prstGeom>
            <a:solidFill>
              <a:srgbClr val="79A3B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BAACFB-1973-B7FF-CBAE-9695039B4D42}"/>
                </a:ext>
              </a:extLst>
            </p:cNvPr>
            <p:cNvSpPr txBox="1"/>
            <p:nvPr/>
          </p:nvSpPr>
          <p:spPr>
            <a:xfrm>
              <a:off x="455874" y="1738814"/>
              <a:ext cx="40324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ARTIFICIAL</a:t>
              </a:r>
            </a:p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INTELLIGENCE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21F1F0-142E-B644-65B9-000B6ED46208}"/>
              </a:ext>
            </a:extLst>
          </p:cNvPr>
          <p:cNvGrpSpPr/>
          <p:nvPr/>
        </p:nvGrpSpPr>
        <p:grpSpPr>
          <a:xfrm>
            <a:off x="743906" y="2262034"/>
            <a:ext cx="3472664" cy="3399214"/>
            <a:chOff x="196737" y="1712532"/>
            <a:chExt cx="4550722" cy="44769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A12C5A4-A08B-B5FB-3F77-CC4D05A0C060}"/>
                </a:ext>
              </a:extLst>
            </p:cNvPr>
            <p:cNvSpPr/>
            <p:nvPr/>
          </p:nvSpPr>
          <p:spPr>
            <a:xfrm>
              <a:off x="196737" y="1712532"/>
              <a:ext cx="4550722" cy="4476990"/>
            </a:xfrm>
            <a:prstGeom prst="ellipse">
              <a:avLst/>
            </a:prstGeom>
            <a:solidFill>
              <a:srgbClr val="D3DFE5"/>
            </a:solidFill>
            <a:ln>
              <a:solidFill>
                <a:srgbClr val="D3DFE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897F81-3802-6B30-944B-4A10C92A7FB2}"/>
                </a:ext>
              </a:extLst>
            </p:cNvPr>
            <p:cNvSpPr txBox="1"/>
            <p:nvPr/>
          </p:nvSpPr>
          <p:spPr>
            <a:xfrm>
              <a:off x="455874" y="5479224"/>
              <a:ext cx="4032448" cy="6923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MACHINE</a:t>
              </a:r>
            </a:p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LEARNING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A510E9F-2A68-0960-323E-A9A71E7208C4}"/>
              </a:ext>
            </a:extLst>
          </p:cNvPr>
          <p:cNvSpPr/>
          <p:nvPr/>
        </p:nvSpPr>
        <p:spPr>
          <a:xfrm>
            <a:off x="2485526" y="3694897"/>
            <a:ext cx="1595975" cy="1595975"/>
          </a:xfrm>
          <a:prstGeom prst="ellipse">
            <a:avLst/>
          </a:prstGeom>
          <a:solidFill>
            <a:srgbClr val="63AE89"/>
          </a:solidFill>
          <a:ln>
            <a:solidFill>
              <a:srgbClr val="63AE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F88940-7E09-A3AB-3CB9-6A84D3923160}"/>
              </a:ext>
            </a:extLst>
          </p:cNvPr>
          <p:cNvSpPr/>
          <p:nvPr/>
        </p:nvSpPr>
        <p:spPr>
          <a:xfrm>
            <a:off x="1688859" y="2269934"/>
            <a:ext cx="1595975" cy="1595975"/>
          </a:xfrm>
          <a:prstGeom prst="ellipse">
            <a:avLst/>
          </a:prstGeom>
          <a:solidFill>
            <a:srgbClr val="DE534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E68E8B-15FC-F014-3B39-5B6EEB78148D}"/>
              </a:ext>
            </a:extLst>
          </p:cNvPr>
          <p:cNvSpPr/>
          <p:nvPr/>
        </p:nvSpPr>
        <p:spPr>
          <a:xfrm>
            <a:off x="872803" y="3664916"/>
            <a:ext cx="1595975" cy="1595975"/>
          </a:xfrm>
          <a:prstGeom prst="ellipse">
            <a:avLst/>
          </a:prstGeom>
          <a:solidFill>
            <a:srgbClr val="577FDB"/>
          </a:solidFill>
          <a:ln>
            <a:solidFill>
              <a:srgbClr val="577F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731433-DA6C-48C6-9C24-4C826F966A3A}"/>
              </a:ext>
            </a:extLst>
          </p:cNvPr>
          <p:cNvSpPr txBox="1"/>
          <p:nvPr/>
        </p:nvSpPr>
        <p:spPr>
          <a:xfrm>
            <a:off x="486565" y="2501809"/>
            <a:ext cx="40324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REINFORECEMENT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2AC13F-3C53-859D-E91F-7912C14600C0}"/>
              </a:ext>
            </a:extLst>
          </p:cNvPr>
          <p:cNvSpPr txBox="1"/>
          <p:nvPr/>
        </p:nvSpPr>
        <p:spPr>
          <a:xfrm>
            <a:off x="-405394" y="4698180"/>
            <a:ext cx="40324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SUPERVISED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DD29B-0828-3307-2239-CCDC6537D75A}"/>
              </a:ext>
            </a:extLst>
          </p:cNvPr>
          <p:cNvSpPr txBox="1"/>
          <p:nvPr/>
        </p:nvSpPr>
        <p:spPr>
          <a:xfrm>
            <a:off x="1287162" y="4697055"/>
            <a:ext cx="40324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UNSUPERVISED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365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종류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806032"/>
            <a:ext cx="590465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확률적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경사하강법에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관성의 개념을 도입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Local minimum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해결 하는데 도움이 될 수 있음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C0124-E752-C084-866A-5419CE0A54F0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" panose="020B0600000101010101"/>
              </a:rPr>
              <a:t>모멘텀 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" panose="020B0600000101010101"/>
              </a:rPr>
              <a:t>(Momentum)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5D205B-5E0A-F584-2764-79BA910A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42908"/>
            <a:ext cx="4292353" cy="19673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6B68F6-F18D-856A-BDB7-72D208DB1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301" y="2673588"/>
            <a:ext cx="3558848" cy="118882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41D0205-6224-4853-A09F-A8B34ED33288}"/>
              </a:ext>
            </a:extLst>
          </p:cNvPr>
          <p:cNvSpPr/>
          <p:nvPr/>
        </p:nvSpPr>
        <p:spPr>
          <a:xfrm>
            <a:off x="5938868" y="3006426"/>
            <a:ext cx="278558" cy="278558"/>
          </a:xfrm>
          <a:prstGeom prst="ellipse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F96D06-6500-C9E0-980E-B42CCE8ECB3E}"/>
              </a:ext>
            </a:extLst>
          </p:cNvPr>
          <p:cNvSpPr txBox="1"/>
          <p:nvPr/>
        </p:nvSpPr>
        <p:spPr>
          <a:xfrm>
            <a:off x="5868144" y="2408431"/>
            <a:ext cx="1518476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관성항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B568CE9-1B84-9334-C54A-3AC673AC87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3102">
            <a:off x="6021211" y="2564224"/>
            <a:ext cx="392428" cy="3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5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종류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806032"/>
            <a:ext cx="590465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 업데이트에 따라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학습률을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조절하여 효율적이지만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학습이 오래 진행될수록 </a:t>
            </a:r>
            <a:r>
              <a:rPr lang="ko-KR" altLang="en-US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조절값이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수렴하는 문제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있음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C0124-E752-C084-866A-5419CE0A54F0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AdaGrad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 descr="라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E9E74D63-15DE-0A57-F38E-9F353545F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r="11652"/>
          <a:stretch/>
        </p:blipFill>
        <p:spPr>
          <a:xfrm>
            <a:off x="958874" y="1916624"/>
            <a:ext cx="3253086" cy="259765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F1C60BD-E838-7657-622C-A9B4D326C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4007" y="2484801"/>
            <a:ext cx="3888351" cy="156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61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발생하는 문제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80603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국소 지점이 여러 곳에 존재할 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Global minimum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아닌 지점에서도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종료</a:t>
            </a:r>
            <a:endParaRPr lang="en-US" altLang="ko-KR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C0124-E752-C084-866A-5419CE0A54F0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Local minimum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85A986-F6B0-87AE-DC1A-03EBEE99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6" b="4831"/>
          <a:stretch/>
        </p:blipFill>
        <p:spPr>
          <a:xfrm>
            <a:off x="2688371" y="1748012"/>
            <a:ext cx="3767258" cy="28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63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발생하는 문제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E69-5E18-07C2-E8CF-8D203F21A79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48211C6-D183-5C58-A2A6-5E831CB1E32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24987D-6197-06EA-9697-9232A4BA61CD}"/>
              </a:ext>
            </a:extLst>
          </p:cNvPr>
          <p:cNvSpPr txBox="1"/>
          <p:nvPr/>
        </p:nvSpPr>
        <p:spPr>
          <a:xfrm>
            <a:off x="1691680" y="480603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주로 고차원 함수에서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극소 지점이 아닌 변곡점에서도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종료</a:t>
            </a:r>
            <a:endParaRPr lang="en-US" altLang="ko-KR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C0124-E752-C084-866A-5419CE0A54F0}"/>
              </a:ext>
            </a:extLst>
          </p:cNvPr>
          <p:cNvSpPr txBox="1"/>
          <p:nvPr/>
        </p:nvSpPr>
        <p:spPr>
          <a:xfrm>
            <a:off x="901134" y="14491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Saddle Point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05EB85-9996-E178-4946-AD1968A2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55" y="1670804"/>
            <a:ext cx="2995484" cy="29294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128106-450A-86C7-3D12-CF5D2E398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41" b="99301" l="1059" r="36471">
                        <a14:foregroundMark x1="8941" y1="30070" x2="8941" y2="30070"/>
                        <a14:foregroundMark x1="9412" y1="28322" x2="9412" y2="28322"/>
                        <a14:foregroundMark x1="7294" y1="20979" x2="7765" y2="49650"/>
                        <a14:foregroundMark x1="7765" y1="49650" x2="18941" y2="61888"/>
                        <a14:foregroundMark x1="18941" y1="61888" x2="12824" y2="69231"/>
                        <a14:foregroundMark x1="12824" y1="69231" x2="12706" y2="70629"/>
                        <a14:foregroundMark x1="13647" y1="67832" x2="9294" y2="62587"/>
                        <a14:foregroundMark x1="13882" y1="73776" x2="10118" y2="55594"/>
                        <a14:foregroundMark x1="10118" y1="55594" x2="9176" y2="54196"/>
                        <a14:foregroundMark x1="9294" y1="50000" x2="14471" y2="62587"/>
                        <a14:foregroundMark x1="34706" y1="16434" x2="34824" y2="36364"/>
                        <a14:foregroundMark x1="34824" y1="36364" x2="24471" y2="91958"/>
                        <a14:foregroundMark x1="24471" y1="91958" x2="26824" y2="81818"/>
                        <a14:foregroundMark x1="30706" y1="78322" x2="29176" y2="97552"/>
                        <a14:foregroundMark x1="29176" y1="97552" x2="29647" y2="96503"/>
                        <a14:foregroundMark x1="30353" y1="92308" x2="26118" y2="91259"/>
                        <a14:foregroundMark x1="29412" y1="80070" x2="30941" y2="86713"/>
                        <a14:foregroundMark x1="31176" y1="86014" x2="32118" y2="98601"/>
                        <a14:foregroundMark x1="31647" y1="89860" x2="25647" y2="90210"/>
                        <a14:foregroundMark x1="25647" y1="90210" x2="25176" y2="86713"/>
                        <a14:foregroundMark x1="4941" y1="53147" x2="6235" y2="59790"/>
                        <a14:foregroundMark x1="2706" y1="56643" x2="2118" y2="53846"/>
                        <a14:foregroundMark x1="1176" y1="49650" x2="7059" y2="61538"/>
                        <a14:foregroundMark x1="7059" y1="61538" x2="8118" y2="61888"/>
                        <a14:foregroundMark x1="2118" y1="54545" x2="4118" y2="56993"/>
                        <a14:foregroundMark x1="11529" y1="20629" x2="20824" y2="53846"/>
                        <a14:foregroundMark x1="26235" y1="37063" x2="20235" y2="42308"/>
                        <a14:foregroundMark x1="20235" y1="42308" x2="25059" y2="54196"/>
                        <a14:foregroundMark x1="25059" y1="54196" x2="24706" y2="61189"/>
                        <a14:foregroundMark x1="34706" y1="18182" x2="35294" y2="18881"/>
                        <a14:foregroundMark x1="35529" y1="15734" x2="34824" y2="20629"/>
                        <a14:foregroundMark x1="34941" y1="15385" x2="29647" y2="52448"/>
                        <a14:foregroundMark x1="29647" y1="52448" x2="13882" y2="57343"/>
                        <a14:foregroundMark x1="13882" y1="57343" x2="12706" y2="46853"/>
                        <a14:foregroundMark x1="4118" y1="24476" x2="11529" y2="21678"/>
                        <a14:foregroundMark x1="11529" y1="21678" x2="18588" y2="24825"/>
                        <a14:foregroundMark x1="18588" y1="24825" x2="14824" y2="48951"/>
                        <a14:foregroundMark x1="14824" y1="48951" x2="25412" y2="80420"/>
                        <a14:foregroundMark x1="31059" y1="54895" x2="28824" y2="79021"/>
                        <a14:foregroundMark x1="28824" y1="79021" x2="29059" y2="80070"/>
                        <a14:foregroundMark x1="28235" y1="46154" x2="26706" y2="62937"/>
                        <a14:foregroundMark x1="26706" y1="62937" x2="27412" y2="89161"/>
                        <a14:foregroundMark x1="27412" y1="89161" x2="27765" y2="88112"/>
                        <a14:foregroundMark x1="25765" y1="54545" x2="27765" y2="73077"/>
                        <a14:foregroundMark x1="27765" y1="73077" x2="27647" y2="82168"/>
                        <a14:foregroundMark x1="23294" y1="51399" x2="27647" y2="84965"/>
                        <a14:foregroundMark x1="25647" y1="42308" x2="23059" y2="51399"/>
                        <a14:foregroundMark x1="25765" y1="36364" x2="26000" y2="47203"/>
                        <a14:foregroundMark x1="20118" y1="40210" x2="23882" y2="38811"/>
                        <a14:foregroundMark x1="20353" y1="40210" x2="26353" y2="41259"/>
                        <a14:foregroundMark x1="26353" y1="41259" x2="26353" y2="41608"/>
                        <a14:foregroundMark x1="36471" y1="18881" x2="34824" y2="22727"/>
                        <a14:foregroundMark x1="35647" y1="17832" x2="34353" y2="34965"/>
                        <a14:foregroundMark x1="15882" y1="44406" x2="16235" y2="53497"/>
                        <a14:foregroundMark x1="16706" y1="36014" x2="12000" y2="46503"/>
                        <a14:foregroundMark x1="12000" y1="46503" x2="14000" y2="51748"/>
                        <a14:foregroundMark x1="14941" y1="40909" x2="13176" y2="54196"/>
                        <a14:foregroundMark x1="14235" y1="50350" x2="7882" y2="27622"/>
                        <a14:foregroundMark x1="7882" y1="27622" x2="7529" y2="22378"/>
                        <a14:foregroundMark x1="8471" y1="17133" x2="8706" y2="29371"/>
                        <a14:foregroundMark x1="8941" y1="15734" x2="12824" y2="33916"/>
                        <a14:foregroundMark x1="8941" y1="50000" x2="8235" y2="50000"/>
                        <a14:foregroundMark x1="7765" y1="46503" x2="2706" y2="53147"/>
                        <a14:foregroundMark x1="1765" y1="53497" x2="6118" y2="61888"/>
                        <a14:foregroundMark x1="1765" y1="53846" x2="5882" y2="61538"/>
                        <a14:foregroundMark x1="2235" y1="54895" x2="4941" y2="63636"/>
                        <a14:foregroundMark x1="8824" y1="62587" x2="10706" y2="72028"/>
                        <a14:foregroundMark x1="8706" y1="62587" x2="14941" y2="75874"/>
                        <a14:foregroundMark x1="8706" y1="66084" x2="10824" y2="70280"/>
                        <a14:foregroundMark x1="8118" y1="66783" x2="12353" y2="74476"/>
                        <a14:foregroundMark x1="8588" y1="68531" x2="12588" y2="75874"/>
                        <a14:foregroundMark x1="8471" y1="67832" x2="11412" y2="74825"/>
                        <a14:foregroundMark x1="7647" y1="66783" x2="11882" y2="73776"/>
                        <a14:foregroundMark x1="7294" y1="68182" x2="14353" y2="72378"/>
                        <a14:foregroundMark x1="14353" y1="72378" x2="14471" y2="71678"/>
                        <a14:foregroundMark x1="8000" y1="69930" x2="12235" y2="73776"/>
                        <a14:foregroundMark x1="7765" y1="69930" x2="12353" y2="76224"/>
                        <a14:foregroundMark x1="8235" y1="72378" x2="12235" y2="76224"/>
                        <a14:foregroundMark x1="15765" y1="65734" x2="15059" y2="70979"/>
                        <a14:foregroundMark x1="25059" y1="78671" x2="22941" y2="95455"/>
                        <a14:foregroundMark x1="25294" y1="84266" x2="30118" y2="94755"/>
                        <a14:foregroundMark x1="30118" y1="94755" x2="30118" y2="94755"/>
                        <a14:foregroundMark x1="25059" y1="91259" x2="29176" y2="97902"/>
                        <a14:foregroundMark x1="23765" y1="93706" x2="24824" y2="99301"/>
                        <a14:foregroundMark x1="24706" y1="95105" x2="27176" y2="98601"/>
                        <a14:foregroundMark x1="32000" y1="52448" x2="29059" y2="70280"/>
                        <a14:foregroundMark x1="32000" y1="52448" x2="29412" y2="76224"/>
                        <a14:foregroundMark x1="29412" y1="76224" x2="29412" y2="76224"/>
                      </a14:backgroundRemoval>
                    </a14:imgEffect>
                  </a14:imgLayer>
                </a14:imgProps>
              </a:ext>
            </a:extLst>
          </a:blip>
          <a:srcRect r="62451"/>
          <a:stretch/>
        </p:blipFill>
        <p:spPr>
          <a:xfrm>
            <a:off x="4666956" y="1773450"/>
            <a:ext cx="3040013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06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발생하는 문제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8F99-50D7-4CF8-B268-A25323C7FD3B}"/>
              </a:ext>
            </a:extLst>
          </p:cNvPr>
          <p:cNvSpPr txBox="1"/>
          <p:nvPr/>
        </p:nvSpPr>
        <p:spPr>
          <a:xfrm>
            <a:off x="971600" y="147600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 문제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(Gradient Vanishing Problem)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6" name="그림 35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0A1266EF-C895-F962-1EE8-FBF99C496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65420" y="3438128"/>
            <a:ext cx="469400" cy="469400"/>
          </a:xfrm>
          <a:prstGeom prst="rect">
            <a:avLst/>
          </a:prstGeom>
        </p:spPr>
      </p:pic>
      <p:pic>
        <p:nvPicPr>
          <p:cNvPr id="1026" name="Picture 2" descr="딥러닝] 기울기 소실(Vanishing Gradient)의 의미와 해결방법">
            <a:extLst>
              <a:ext uri="{FF2B5EF4-FFF2-40B4-BE49-F238E27FC236}">
                <a16:creationId xmlns:a16="http://schemas.microsoft.com/office/drawing/2014/main" id="{D98E1055-7D85-A80E-5770-43F52CC5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32" y="1995354"/>
            <a:ext cx="5064936" cy="24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00A160-4DF1-1AFC-BC8D-047BEB1832C7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8A7D922-8E6D-5657-DF3B-D3816E6BC376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116D7-EF25-4DF2-9080-4ECD6CC87F2C}"/>
              </a:ext>
            </a:extLst>
          </p:cNvPr>
          <p:cNvSpPr txBox="1"/>
          <p:nvPr/>
        </p:nvSpPr>
        <p:spPr>
          <a:xfrm>
            <a:off x="1691680" y="480603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i="0" dirty="0" err="1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</a:t>
            </a:r>
            <a:r>
              <a:rPr lang="ko-KR" altLang="en-US" sz="2000" b="0" i="0" dirty="0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과정</a:t>
            </a:r>
            <a:r>
              <a:rPr lang="ko-KR" altLang="en-US" sz="2000" dirty="0">
                <a:solidFill>
                  <a:srgbClr val="040C2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기울기가 점점 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수렴</a:t>
            </a:r>
            <a:r>
              <a:rPr lang="ko-KR" altLang="en-US" sz="2000" b="0" i="0" dirty="0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</a:t>
            </a:r>
            <a:r>
              <a:rPr lang="en-US" altLang="ko-KR" sz="2000" b="0" i="0" dirty="0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더 이상 이용할 수 없게 되는 문제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028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발생하는 문제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8F99-50D7-4CF8-B268-A25323C7FD3B}"/>
              </a:ext>
            </a:extLst>
          </p:cNvPr>
          <p:cNvSpPr txBox="1"/>
          <p:nvPr/>
        </p:nvSpPr>
        <p:spPr>
          <a:xfrm>
            <a:off x="971600" y="147600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 문제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(Gradient Vanishing Problem)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6" name="그림 35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0A1266EF-C895-F962-1EE8-FBF99C496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65420" y="3438128"/>
            <a:ext cx="469400" cy="469400"/>
          </a:xfrm>
          <a:prstGeom prst="rect">
            <a:avLst/>
          </a:prstGeom>
        </p:spPr>
      </p:pic>
      <p:pic>
        <p:nvPicPr>
          <p:cNvPr id="1026" name="Picture 2" descr="딥러닝] 기울기 소실(Vanishing Gradient)의 의미와 해결방법">
            <a:extLst>
              <a:ext uri="{FF2B5EF4-FFF2-40B4-BE49-F238E27FC236}">
                <a16:creationId xmlns:a16="http://schemas.microsoft.com/office/drawing/2014/main" id="{D98E1055-7D85-A80E-5770-43F52CC5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32" y="1995354"/>
            <a:ext cx="5064936" cy="24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00A160-4DF1-1AFC-BC8D-047BEB1832C7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58A7D922-8E6D-5657-DF3B-D3816E6BC376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116D7-EF25-4DF2-9080-4ECD6CC87F2C}"/>
              </a:ext>
            </a:extLst>
          </p:cNvPr>
          <p:cNvSpPr txBox="1"/>
          <p:nvPr/>
        </p:nvSpPr>
        <p:spPr>
          <a:xfrm>
            <a:off x="1691680" y="480603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i="0" dirty="0" err="1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</a:t>
            </a:r>
            <a:r>
              <a:rPr lang="ko-KR" altLang="en-US" sz="2000" b="0" i="0" dirty="0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과정</a:t>
            </a:r>
            <a:r>
              <a:rPr lang="ko-KR" altLang="en-US" sz="2000" dirty="0">
                <a:solidFill>
                  <a:srgbClr val="040C28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기울기가 점점 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수렴</a:t>
            </a:r>
            <a:r>
              <a:rPr lang="ko-KR" altLang="en-US" sz="2000" b="0" i="0" dirty="0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</a:t>
            </a:r>
            <a:r>
              <a:rPr lang="en-US" altLang="ko-KR" sz="2000" b="0" i="0" dirty="0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0" i="0" dirty="0">
                <a:solidFill>
                  <a:srgbClr val="040C28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하강법을 더 이상 이용할 수 없게 되는 문제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2E4C8C4-A742-2DB2-4A32-81FC5050F48A}"/>
                  </a:ext>
                </a:extLst>
              </p:cNvPr>
              <p:cNvSpPr/>
              <p:nvPr/>
            </p:nvSpPr>
            <p:spPr>
              <a:xfrm>
                <a:off x="854158" y="1876110"/>
                <a:ext cx="7416824" cy="4531359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2E4C8C4-A742-2DB2-4A32-81FC5050F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58" y="1876110"/>
                <a:ext cx="7416824" cy="4531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92DD50-F00E-B878-7844-90D0573B4A3B}"/>
                  </a:ext>
                </a:extLst>
              </p:cNvPr>
              <p:cNvSpPr txBox="1"/>
              <p:nvPr/>
            </p:nvSpPr>
            <p:spPr>
              <a:xfrm>
                <a:off x="3139339" y="2601952"/>
                <a:ext cx="3016837" cy="538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92DD50-F00E-B878-7844-90D0573B4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39" y="2601952"/>
                <a:ext cx="3016837" cy="538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261D1C5-2BEE-B778-6E3E-E3905F259B5C}"/>
              </a:ext>
            </a:extLst>
          </p:cNvPr>
          <p:cNvSpPr txBox="1"/>
          <p:nvPr/>
        </p:nvSpPr>
        <p:spPr>
          <a:xfrm>
            <a:off x="1475656" y="4630432"/>
            <a:ext cx="6192688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과정에서 기울기가 계속해서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곱해지다 보면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점점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ko-KR" altLang="en-US" sz="20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가까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워짐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3CC8BF-0D20-83D0-1858-04918F1EA467}"/>
              </a:ext>
            </a:extLst>
          </p:cNvPr>
          <p:cNvSpPr txBox="1"/>
          <p:nvPr/>
        </p:nvSpPr>
        <p:spPr>
          <a:xfrm>
            <a:off x="3841306" y="2147304"/>
            <a:ext cx="144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경사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하강법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A654-553D-3FAC-8702-E09B478905BE}"/>
                  </a:ext>
                </a:extLst>
              </p:cNvPr>
              <p:cNvSpPr txBox="1"/>
              <p:nvPr/>
            </p:nvSpPr>
            <p:spPr>
              <a:xfrm>
                <a:off x="2171694" y="3240446"/>
                <a:ext cx="4781752" cy="572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…=0.2</m:t>
                    </m:r>
                  </m:oMath>
                </a14:m>
                <a:r>
                  <a:rPr lang="en-US" altLang="ko-KR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X 0.1 X 0.3…</a:t>
                </a:r>
                <a:endPara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36A654-553D-3FAC-8702-E09B47890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694" y="3240446"/>
                <a:ext cx="4781752" cy="572977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140;p6">
            <a:extLst>
              <a:ext uri="{FF2B5EF4-FFF2-40B4-BE49-F238E27FC236}">
                <a16:creationId xmlns:a16="http://schemas.microsoft.com/office/drawing/2014/main" id="{71D9042A-CD4C-DEB1-124A-1F02096854E8}"/>
              </a:ext>
            </a:extLst>
          </p:cNvPr>
          <p:cNvSpPr/>
          <p:nvPr/>
        </p:nvSpPr>
        <p:spPr>
          <a:xfrm>
            <a:off x="4815260" y="2660810"/>
            <a:ext cx="960225" cy="469400"/>
          </a:xfrm>
          <a:prstGeom prst="roundRect">
            <a:avLst>
              <a:gd name="adj" fmla="val 16667"/>
            </a:avLst>
          </a:prstGeom>
          <a:solidFill>
            <a:srgbClr val="FFC000">
              <a:alpha val="3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365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발생하는 문제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8F99-50D7-4CF8-B268-A25323C7FD3B}"/>
              </a:ext>
            </a:extLst>
          </p:cNvPr>
          <p:cNvSpPr txBox="1"/>
          <p:nvPr/>
        </p:nvSpPr>
        <p:spPr>
          <a:xfrm>
            <a:off x="971600" y="147600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 문제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(Gradient Vanishing Problem)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0C46F-3E85-B8C2-5AD0-BD90A5A09A64}"/>
              </a:ext>
            </a:extLst>
          </p:cNvPr>
          <p:cNvSpPr txBox="1"/>
          <p:nvPr/>
        </p:nvSpPr>
        <p:spPr>
          <a:xfrm>
            <a:off x="2116281" y="224623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sigmoid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python - Why multiply the error by the derivative of the sigmoid in ...">
            <a:extLst>
              <a:ext uri="{FF2B5EF4-FFF2-40B4-BE49-F238E27FC236}">
                <a16:creationId xmlns:a16="http://schemas.microsoft.com/office/drawing/2014/main" id="{D5A2E2BD-373D-15A8-0F1F-7E021C3B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24" y="2646347"/>
            <a:ext cx="3364470" cy="18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nny Restrepo">
            <a:extLst>
              <a:ext uri="{FF2B5EF4-FFF2-40B4-BE49-F238E27FC236}">
                <a16:creationId xmlns:a16="http://schemas.microsoft.com/office/drawing/2014/main" id="{A2D53101-D449-3A84-D4C0-6986D76D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394" y="2646347"/>
            <a:ext cx="3345847" cy="185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02F812-2D85-EAC8-9DF4-5AFCC7F08A05}"/>
              </a:ext>
            </a:extLst>
          </p:cNvPr>
          <p:cNvSpPr txBox="1"/>
          <p:nvPr/>
        </p:nvSpPr>
        <p:spPr>
          <a:xfrm>
            <a:off x="5364088" y="229585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553AB-B475-4FE6-712E-F9661AD0D54E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10" name="Google Shape;131;p6">
            <a:extLst>
              <a:ext uri="{FF2B5EF4-FFF2-40B4-BE49-F238E27FC236}">
                <a16:creationId xmlns:a16="http://schemas.microsoft.com/office/drawing/2014/main" id="{2471D845-F990-977B-2A96-449D7AC23BD5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63137-06F9-24F1-847A-E0EA9425171D}"/>
              </a:ext>
            </a:extLst>
          </p:cNvPr>
          <p:cNvSpPr txBox="1"/>
          <p:nvPr/>
        </p:nvSpPr>
        <p:spPr>
          <a:xfrm>
            <a:off x="1691680" y="480603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Sigmoid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tanh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함수는 도함수 최대값이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각각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0.25, 1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소실문제가 발생 할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764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Optimizer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발생하는 문제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8F99-50D7-4CF8-B268-A25323C7FD3B}"/>
              </a:ext>
            </a:extLst>
          </p:cNvPr>
          <p:cNvSpPr txBox="1"/>
          <p:nvPr/>
        </p:nvSpPr>
        <p:spPr>
          <a:xfrm>
            <a:off x="971600" y="147600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 문제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(Gradient Vanishing Problem)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0C46F-3E85-B8C2-5AD0-BD90A5A09A64}"/>
              </a:ext>
            </a:extLst>
          </p:cNvPr>
          <p:cNvSpPr txBox="1"/>
          <p:nvPr/>
        </p:nvSpPr>
        <p:spPr>
          <a:xfrm>
            <a:off x="4138669" y="201008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ReLU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7: ReLU activation function and its derivative | Download Scientific ...">
            <a:extLst>
              <a:ext uri="{FF2B5EF4-FFF2-40B4-BE49-F238E27FC236}">
                <a16:creationId xmlns:a16="http://schemas.microsoft.com/office/drawing/2014/main" id="{792AA8FD-8348-F23B-CB02-65BBDB69D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t="9154" b="2884"/>
          <a:stretch/>
        </p:blipFill>
        <p:spPr bwMode="auto">
          <a:xfrm>
            <a:off x="2664582" y="2508076"/>
            <a:ext cx="3814835" cy="20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4DDA03-2034-09A5-2138-C86450564A2F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신경망</a:t>
            </a:r>
          </a:p>
        </p:txBody>
      </p:sp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3A64C8B7-7A5C-F188-D91E-CD6A632413E8}"/>
              </a:ext>
            </a:extLst>
          </p:cNvPr>
          <p:cNvSpPr/>
          <p:nvPr/>
        </p:nvSpPr>
        <p:spPr>
          <a:xfrm>
            <a:off x="1654409" y="4686788"/>
            <a:ext cx="5904655" cy="1175141"/>
          </a:xfrm>
          <a:custGeom>
            <a:avLst/>
            <a:gdLst>
              <a:gd name="connsiteX0" fmla="*/ 0 w 5904655"/>
              <a:gd name="connsiteY0" fmla="*/ 195861 h 1175141"/>
              <a:gd name="connsiteX1" fmla="*/ 195861 w 5904655"/>
              <a:gd name="connsiteY1" fmla="*/ 0 h 1175141"/>
              <a:gd name="connsiteX2" fmla="*/ 829848 w 5904655"/>
              <a:gd name="connsiteY2" fmla="*/ 0 h 1175141"/>
              <a:gd name="connsiteX3" fmla="*/ 1629224 w 5904655"/>
              <a:gd name="connsiteY3" fmla="*/ 0 h 1175141"/>
              <a:gd name="connsiteX4" fmla="*/ 2373470 w 5904655"/>
              <a:gd name="connsiteY4" fmla="*/ 0 h 1175141"/>
              <a:gd name="connsiteX5" fmla="*/ 2897198 w 5904655"/>
              <a:gd name="connsiteY5" fmla="*/ 0 h 1175141"/>
              <a:gd name="connsiteX6" fmla="*/ 3531185 w 5904655"/>
              <a:gd name="connsiteY6" fmla="*/ 0 h 1175141"/>
              <a:gd name="connsiteX7" fmla="*/ 4275431 w 5904655"/>
              <a:gd name="connsiteY7" fmla="*/ 0 h 1175141"/>
              <a:gd name="connsiteX8" fmla="*/ 4799160 w 5904655"/>
              <a:gd name="connsiteY8" fmla="*/ 0 h 1175141"/>
              <a:gd name="connsiteX9" fmla="*/ 5708794 w 5904655"/>
              <a:gd name="connsiteY9" fmla="*/ 0 h 1175141"/>
              <a:gd name="connsiteX10" fmla="*/ 5904655 w 5904655"/>
              <a:gd name="connsiteY10" fmla="*/ 195861 h 1175141"/>
              <a:gd name="connsiteX11" fmla="*/ 5904655 w 5904655"/>
              <a:gd name="connsiteY11" fmla="*/ 579736 h 1175141"/>
              <a:gd name="connsiteX12" fmla="*/ 5904655 w 5904655"/>
              <a:gd name="connsiteY12" fmla="*/ 979280 h 1175141"/>
              <a:gd name="connsiteX13" fmla="*/ 5708794 w 5904655"/>
              <a:gd name="connsiteY13" fmla="*/ 1175141 h 1175141"/>
              <a:gd name="connsiteX14" fmla="*/ 5129936 w 5904655"/>
              <a:gd name="connsiteY14" fmla="*/ 1175141 h 1175141"/>
              <a:gd name="connsiteX15" fmla="*/ 4385690 w 5904655"/>
              <a:gd name="connsiteY15" fmla="*/ 1175141 h 1175141"/>
              <a:gd name="connsiteX16" fmla="*/ 3696573 w 5904655"/>
              <a:gd name="connsiteY16" fmla="*/ 1175141 h 1175141"/>
              <a:gd name="connsiteX17" fmla="*/ 3062586 w 5904655"/>
              <a:gd name="connsiteY17" fmla="*/ 1175141 h 1175141"/>
              <a:gd name="connsiteX18" fmla="*/ 2318340 w 5904655"/>
              <a:gd name="connsiteY18" fmla="*/ 1175141 h 1175141"/>
              <a:gd name="connsiteX19" fmla="*/ 1574094 w 5904655"/>
              <a:gd name="connsiteY19" fmla="*/ 1175141 h 1175141"/>
              <a:gd name="connsiteX20" fmla="*/ 1050366 w 5904655"/>
              <a:gd name="connsiteY20" fmla="*/ 1175141 h 1175141"/>
              <a:gd name="connsiteX21" fmla="*/ 195861 w 5904655"/>
              <a:gd name="connsiteY21" fmla="*/ 1175141 h 1175141"/>
              <a:gd name="connsiteX22" fmla="*/ 0 w 5904655"/>
              <a:gd name="connsiteY22" fmla="*/ 979280 h 1175141"/>
              <a:gd name="connsiteX23" fmla="*/ 0 w 5904655"/>
              <a:gd name="connsiteY23" fmla="*/ 587571 h 1175141"/>
              <a:gd name="connsiteX24" fmla="*/ 0 w 5904655"/>
              <a:gd name="connsiteY24" fmla="*/ 195861 h 11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175141" extrusionOk="0">
                <a:moveTo>
                  <a:pt x="0" y="195861"/>
                </a:moveTo>
                <a:cubicBezTo>
                  <a:pt x="24881" y="84164"/>
                  <a:pt x="92593" y="2855"/>
                  <a:pt x="195861" y="0"/>
                </a:cubicBezTo>
                <a:cubicBezTo>
                  <a:pt x="416791" y="28427"/>
                  <a:pt x="627502" y="-925"/>
                  <a:pt x="829848" y="0"/>
                </a:cubicBezTo>
                <a:cubicBezTo>
                  <a:pt x="1032194" y="925"/>
                  <a:pt x="1272784" y="6678"/>
                  <a:pt x="1629224" y="0"/>
                </a:cubicBezTo>
                <a:cubicBezTo>
                  <a:pt x="1985664" y="-6678"/>
                  <a:pt x="2049552" y="-16542"/>
                  <a:pt x="2373470" y="0"/>
                </a:cubicBezTo>
                <a:cubicBezTo>
                  <a:pt x="2697388" y="16542"/>
                  <a:pt x="2674890" y="-12685"/>
                  <a:pt x="2897198" y="0"/>
                </a:cubicBezTo>
                <a:cubicBezTo>
                  <a:pt x="3119506" y="12685"/>
                  <a:pt x="3269958" y="-16641"/>
                  <a:pt x="3531185" y="0"/>
                </a:cubicBezTo>
                <a:cubicBezTo>
                  <a:pt x="3792412" y="16641"/>
                  <a:pt x="3939790" y="-30664"/>
                  <a:pt x="4275431" y="0"/>
                </a:cubicBezTo>
                <a:cubicBezTo>
                  <a:pt x="4611072" y="30664"/>
                  <a:pt x="4625523" y="-8271"/>
                  <a:pt x="4799160" y="0"/>
                </a:cubicBezTo>
                <a:cubicBezTo>
                  <a:pt x="4972797" y="8271"/>
                  <a:pt x="5307505" y="7922"/>
                  <a:pt x="5708794" y="0"/>
                </a:cubicBezTo>
                <a:cubicBezTo>
                  <a:pt x="5816230" y="18175"/>
                  <a:pt x="5924148" y="83324"/>
                  <a:pt x="5904655" y="195861"/>
                </a:cubicBezTo>
                <a:cubicBezTo>
                  <a:pt x="5900347" y="326801"/>
                  <a:pt x="5902175" y="467800"/>
                  <a:pt x="5904655" y="579736"/>
                </a:cubicBezTo>
                <a:cubicBezTo>
                  <a:pt x="5907135" y="691672"/>
                  <a:pt x="5894479" y="849183"/>
                  <a:pt x="5904655" y="979280"/>
                </a:cubicBezTo>
                <a:cubicBezTo>
                  <a:pt x="5895593" y="1093540"/>
                  <a:pt x="5817548" y="1200501"/>
                  <a:pt x="5708794" y="1175141"/>
                </a:cubicBezTo>
                <a:cubicBezTo>
                  <a:pt x="5564003" y="1186042"/>
                  <a:pt x="5357489" y="1167286"/>
                  <a:pt x="5129936" y="1175141"/>
                </a:cubicBezTo>
                <a:cubicBezTo>
                  <a:pt x="4902383" y="1182996"/>
                  <a:pt x="4678367" y="1166865"/>
                  <a:pt x="4385690" y="1175141"/>
                </a:cubicBezTo>
                <a:cubicBezTo>
                  <a:pt x="4093013" y="1183417"/>
                  <a:pt x="3849873" y="1152332"/>
                  <a:pt x="3696573" y="1175141"/>
                </a:cubicBezTo>
                <a:cubicBezTo>
                  <a:pt x="3543273" y="1197950"/>
                  <a:pt x="3253724" y="1167830"/>
                  <a:pt x="3062586" y="1175141"/>
                </a:cubicBezTo>
                <a:cubicBezTo>
                  <a:pt x="2871448" y="1182452"/>
                  <a:pt x="2499959" y="1139151"/>
                  <a:pt x="2318340" y="1175141"/>
                </a:cubicBezTo>
                <a:cubicBezTo>
                  <a:pt x="2136721" y="1211131"/>
                  <a:pt x="1770583" y="1154596"/>
                  <a:pt x="1574094" y="1175141"/>
                </a:cubicBezTo>
                <a:cubicBezTo>
                  <a:pt x="1377605" y="1195686"/>
                  <a:pt x="1203484" y="1177651"/>
                  <a:pt x="1050366" y="1175141"/>
                </a:cubicBezTo>
                <a:cubicBezTo>
                  <a:pt x="897248" y="1172631"/>
                  <a:pt x="519365" y="1181412"/>
                  <a:pt x="195861" y="1175141"/>
                </a:cubicBezTo>
                <a:cubicBezTo>
                  <a:pt x="95392" y="1186421"/>
                  <a:pt x="-6684" y="1093701"/>
                  <a:pt x="0" y="979280"/>
                </a:cubicBezTo>
                <a:cubicBezTo>
                  <a:pt x="-16316" y="842386"/>
                  <a:pt x="11524" y="726318"/>
                  <a:pt x="0" y="587571"/>
                </a:cubicBezTo>
                <a:cubicBezTo>
                  <a:pt x="-11524" y="448824"/>
                  <a:pt x="6447" y="375708"/>
                  <a:pt x="0" y="195861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8BF6B-2EB1-C677-AF1A-D85830B93E12}"/>
              </a:ext>
            </a:extLst>
          </p:cNvPr>
          <p:cNvSpPr txBox="1"/>
          <p:nvPr/>
        </p:nvSpPr>
        <p:spPr>
          <a:xfrm>
            <a:off x="1691680" y="4806032"/>
            <a:ext cx="590465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ReLU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함수는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미분값이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또는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나타나기 때문에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 문제를 상당 부분 극복했다고 할 수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5" name="그룹 1007">
            <a:extLst>
              <a:ext uri="{FF2B5EF4-FFF2-40B4-BE49-F238E27FC236}">
                <a16:creationId xmlns:a16="http://schemas.microsoft.com/office/drawing/2014/main" id="{9A0CEC4A-CBD2-6A1A-4C66-34E898993E26}"/>
              </a:ext>
            </a:extLst>
          </p:cNvPr>
          <p:cNvGrpSpPr/>
          <p:nvPr/>
        </p:nvGrpSpPr>
        <p:grpSpPr>
          <a:xfrm>
            <a:off x="1835696" y="4348655"/>
            <a:ext cx="292788" cy="513067"/>
            <a:chOff x="7598223" y="5172736"/>
            <a:chExt cx="1292712" cy="2216187"/>
          </a:xfrm>
        </p:grpSpPr>
        <p:pic>
          <p:nvPicPr>
            <p:cNvPr id="26" name="Object 20">
              <a:extLst>
                <a:ext uri="{FF2B5EF4-FFF2-40B4-BE49-F238E27FC236}">
                  <a16:creationId xmlns:a16="http://schemas.microsoft.com/office/drawing/2014/main" id="{44262C55-B848-712E-2797-4BCAB50DC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8223" y="5172736"/>
              <a:ext cx="1292712" cy="2216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709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67136" y="3358181"/>
            <a:ext cx="5904656" cy="10772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1760240" y="3201270"/>
            <a:ext cx="5908104" cy="98665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47909"/>
            <a:ext cx="3456384" cy="201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b="1" spc="300" dirty="0">
                <a:solidFill>
                  <a:srgbClr val="28517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kumimoji="0" lang="ko-KR" altLang="en-US" sz="7200" b="1" i="0" u="none" strike="noStrike" kern="1200" cap="none" spc="300" normalizeH="0" baseline="0" noProof="0" dirty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3140968"/>
            <a:ext cx="5904656" cy="105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성능향상기</a:t>
            </a:r>
            <a:r>
              <a:rPr lang="ko-KR" altLang="en-US" sz="3600" b="1" spc="300" dirty="0">
                <a:solidFill>
                  <a:prstClr val="whit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법</a:t>
            </a:r>
            <a:endParaRPr kumimoji="0" lang="en-US" altLang="ko-KR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43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초기화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8F99-50D7-4CF8-B268-A25323C7FD3B}"/>
              </a:ext>
            </a:extLst>
          </p:cNvPr>
          <p:cNvSpPr txBox="1"/>
          <p:nvPr/>
        </p:nvSpPr>
        <p:spPr>
          <a:xfrm>
            <a:off x="971600" y="147600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weight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initialization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18FB7-5EEB-F87F-3D3F-FA81C01E8CE8}"/>
              </a:ext>
            </a:extLst>
          </p:cNvPr>
          <p:cNvSpPr txBox="1"/>
          <p:nvPr/>
        </p:nvSpPr>
        <p:spPr>
          <a:xfrm>
            <a:off x="1905891" y="5077069"/>
            <a:ext cx="5476233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값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따라 수렴속도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도달하는 지점이 다름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시작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시점의 가중치 설정하는 것이 중요함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Google Shape;131;p6">
            <a:extLst>
              <a:ext uri="{FF2B5EF4-FFF2-40B4-BE49-F238E27FC236}">
                <a16:creationId xmlns:a16="http://schemas.microsoft.com/office/drawing/2014/main" id="{0F92F2B4-21B9-FCB7-0556-53E711B082F8}"/>
              </a:ext>
            </a:extLst>
          </p:cNvPr>
          <p:cNvSpPr/>
          <p:nvPr/>
        </p:nvSpPr>
        <p:spPr>
          <a:xfrm>
            <a:off x="1619672" y="4981890"/>
            <a:ext cx="5904655" cy="1217553"/>
          </a:xfrm>
          <a:custGeom>
            <a:avLst/>
            <a:gdLst>
              <a:gd name="connsiteX0" fmla="*/ 0 w 5904655"/>
              <a:gd name="connsiteY0" fmla="*/ 202930 h 1217553"/>
              <a:gd name="connsiteX1" fmla="*/ 202930 w 5904655"/>
              <a:gd name="connsiteY1" fmla="*/ 0 h 1217553"/>
              <a:gd name="connsiteX2" fmla="*/ 835291 w 5904655"/>
              <a:gd name="connsiteY2" fmla="*/ 0 h 1217553"/>
              <a:gd name="connsiteX3" fmla="*/ 1632617 w 5904655"/>
              <a:gd name="connsiteY3" fmla="*/ 0 h 1217553"/>
              <a:gd name="connsiteX4" fmla="*/ 2374954 w 5904655"/>
              <a:gd name="connsiteY4" fmla="*/ 0 h 1217553"/>
              <a:gd name="connsiteX5" fmla="*/ 2897340 w 5904655"/>
              <a:gd name="connsiteY5" fmla="*/ 0 h 1217553"/>
              <a:gd name="connsiteX6" fmla="*/ 3529701 w 5904655"/>
              <a:gd name="connsiteY6" fmla="*/ 0 h 1217553"/>
              <a:gd name="connsiteX7" fmla="*/ 4272038 w 5904655"/>
              <a:gd name="connsiteY7" fmla="*/ 0 h 1217553"/>
              <a:gd name="connsiteX8" fmla="*/ 4794424 w 5904655"/>
              <a:gd name="connsiteY8" fmla="*/ 0 h 1217553"/>
              <a:gd name="connsiteX9" fmla="*/ 5701725 w 5904655"/>
              <a:gd name="connsiteY9" fmla="*/ 0 h 1217553"/>
              <a:gd name="connsiteX10" fmla="*/ 5904655 w 5904655"/>
              <a:gd name="connsiteY10" fmla="*/ 202930 h 1217553"/>
              <a:gd name="connsiteX11" fmla="*/ 5904655 w 5904655"/>
              <a:gd name="connsiteY11" fmla="*/ 600660 h 1217553"/>
              <a:gd name="connsiteX12" fmla="*/ 5904655 w 5904655"/>
              <a:gd name="connsiteY12" fmla="*/ 1014623 h 1217553"/>
              <a:gd name="connsiteX13" fmla="*/ 5701725 w 5904655"/>
              <a:gd name="connsiteY13" fmla="*/ 1217553 h 1217553"/>
              <a:gd name="connsiteX14" fmla="*/ 5124352 w 5904655"/>
              <a:gd name="connsiteY14" fmla="*/ 1217553 h 1217553"/>
              <a:gd name="connsiteX15" fmla="*/ 4382014 w 5904655"/>
              <a:gd name="connsiteY15" fmla="*/ 1217553 h 1217553"/>
              <a:gd name="connsiteX16" fmla="*/ 3694665 w 5904655"/>
              <a:gd name="connsiteY16" fmla="*/ 1217553 h 1217553"/>
              <a:gd name="connsiteX17" fmla="*/ 3062303 w 5904655"/>
              <a:gd name="connsiteY17" fmla="*/ 1217553 h 1217553"/>
              <a:gd name="connsiteX18" fmla="*/ 2319966 w 5904655"/>
              <a:gd name="connsiteY18" fmla="*/ 1217553 h 1217553"/>
              <a:gd name="connsiteX19" fmla="*/ 1577629 w 5904655"/>
              <a:gd name="connsiteY19" fmla="*/ 1217553 h 1217553"/>
              <a:gd name="connsiteX20" fmla="*/ 1055243 w 5904655"/>
              <a:gd name="connsiteY20" fmla="*/ 1217553 h 1217553"/>
              <a:gd name="connsiteX21" fmla="*/ 202930 w 5904655"/>
              <a:gd name="connsiteY21" fmla="*/ 1217553 h 1217553"/>
              <a:gd name="connsiteX22" fmla="*/ 0 w 5904655"/>
              <a:gd name="connsiteY22" fmla="*/ 1014623 h 1217553"/>
              <a:gd name="connsiteX23" fmla="*/ 0 w 5904655"/>
              <a:gd name="connsiteY23" fmla="*/ 608777 h 1217553"/>
              <a:gd name="connsiteX24" fmla="*/ 0 w 5904655"/>
              <a:gd name="connsiteY24" fmla="*/ 202930 h 12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04655" h="1217553" extrusionOk="0">
                <a:moveTo>
                  <a:pt x="0" y="202930"/>
                </a:moveTo>
                <a:cubicBezTo>
                  <a:pt x="23513" y="87523"/>
                  <a:pt x="111960" y="12291"/>
                  <a:pt x="202930" y="0"/>
                </a:cubicBezTo>
                <a:cubicBezTo>
                  <a:pt x="456152" y="-1896"/>
                  <a:pt x="646492" y="5795"/>
                  <a:pt x="835291" y="0"/>
                </a:cubicBezTo>
                <a:cubicBezTo>
                  <a:pt x="1024090" y="-5795"/>
                  <a:pt x="1304371" y="-5782"/>
                  <a:pt x="1632617" y="0"/>
                </a:cubicBezTo>
                <a:cubicBezTo>
                  <a:pt x="1960863" y="5782"/>
                  <a:pt x="2026870" y="25247"/>
                  <a:pt x="2374954" y="0"/>
                </a:cubicBezTo>
                <a:cubicBezTo>
                  <a:pt x="2723038" y="-25247"/>
                  <a:pt x="2728273" y="3754"/>
                  <a:pt x="2897340" y="0"/>
                </a:cubicBezTo>
                <a:cubicBezTo>
                  <a:pt x="3066407" y="-3754"/>
                  <a:pt x="3213555" y="-3112"/>
                  <a:pt x="3529701" y="0"/>
                </a:cubicBezTo>
                <a:cubicBezTo>
                  <a:pt x="3845847" y="3112"/>
                  <a:pt x="4094276" y="16955"/>
                  <a:pt x="4272038" y="0"/>
                </a:cubicBezTo>
                <a:cubicBezTo>
                  <a:pt x="4449800" y="-16955"/>
                  <a:pt x="4651420" y="-12049"/>
                  <a:pt x="4794424" y="0"/>
                </a:cubicBezTo>
                <a:cubicBezTo>
                  <a:pt x="4937428" y="12049"/>
                  <a:pt x="5379431" y="-18352"/>
                  <a:pt x="5701725" y="0"/>
                </a:cubicBezTo>
                <a:cubicBezTo>
                  <a:pt x="5812960" y="20763"/>
                  <a:pt x="5925382" y="86212"/>
                  <a:pt x="5904655" y="202930"/>
                </a:cubicBezTo>
                <a:cubicBezTo>
                  <a:pt x="5921680" y="283508"/>
                  <a:pt x="5919409" y="481487"/>
                  <a:pt x="5904655" y="600660"/>
                </a:cubicBezTo>
                <a:cubicBezTo>
                  <a:pt x="5889902" y="719833"/>
                  <a:pt x="5907733" y="891281"/>
                  <a:pt x="5904655" y="1014623"/>
                </a:cubicBezTo>
                <a:cubicBezTo>
                  <a:pt x="5894489" y="1133529"/>
                  <a:pt x="5814416" y="1244359"/>
                  <a:pt x="5701725" y="1217553"/>
                </a:cubicBezTo>
                <a:cubicBezTo>
                  <a:pt x="5453851" y="1223633"/>
                  <a:pt x="5347599" y="1222681"/>
                  <a:pt x="5124352" y="1217553"/>
                </a:cubicBezTo>
                <a:cubicBezTo>
                  <a:pt x="4901105" y="1212425"/>
                  <a:pt x="4542094" y="1222057"/>
                  <a:pt x="4382014" y="1217553"/>
                </a:cubicBezTo>
                <a:cubicBezTo>
                  <a:pt x="4221934" y="1213049"/>
                  <a:pt x="3853405" y="1227922"/>
                  <a:pt x="3694665" y="1217553"/>
                </a:cubicBezTo>
                <a:cubicBezTo>
                  <a:pt x="3535925" y="1207184"/>
                  <a:pt x="3220540" y="1242505"/>
                  <a:pt x="3062303" y="1217553"/>
                </a:cubicBezTo>
                <a:cubicBezTo>
                  <a:pt x="2904066" y="1192601"/>
                  <a:pt x="2476469" y="1237592"/>
                  <a:pt x="2319966" y="1217553"/>
                </a:cubicBezTo>
                <a:cubicBezTo>
                  <a:pt x="2163463" y="1197514"/>
                  <a:pt x="1812781" y="1206651"/>
                  <a:pt x="1577629" y="1217553"/>
                </a:cubicBezTo>
                <a:cubicBezTo>
                  <a:pt x="1342477" y="1228455"/>
                  <a:pt x="1168224" y="1203008"/>
                  <a:pt x="1055243" y="1217553"/>
                </a:cubicBezTo>
                <a:cubicBezTo>
                  <a:pt x="942262" y="1232098"/>
                  <a:pt x="457916" y="1252069"/>
                  <a:pt x="202930" y="1217553"/>
                </a:cubicBezTo>
                <a:cubicBezTo>
                  <a:pt x="102679" y="1234869"/>
                  <a:pt x="-15974" y="1141634"/>
                  <a:pt x="0" y="1014623"/>
                </a:cubicBezTo>
                <a:cubicBezTo>
                  <a:pt x="-3016" y="863130"/>
                  <a:pt x="-19887" y="792120"/>
                  <a:pt x="0" y="608777"/>
                </a:cubicBezTo>
                <a:cubicBezTo>
                  <a:pt x="19887" y="425434"/>
                  <a:pt x="-14484" y="293069"/>
                  <a:pt x="0" y="202930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80AEC18-B18B-332E-4EE6-7CE9B8FCD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077835"/>
            <a:ext cx="4732479" cy="26097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5454867-FFCD-941D-CD0C-5D5C212D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373165"/>
            <a:ext cx="809738" cy="1238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DB2894D-44AD-7736-CE02-DDFFA44AA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206" y="3396616"/>
            <a:ext cx="45719" cy="45719"/>
          </a:xfrm>
          <a:prstGeom prst="ellipse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43A46DC-A0D3-D2DD-5051-78552F22C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428" y="3664170"/>
            <a:ext cx="45719" cy="45719"/>
          </a:xfrm>
          <a:prstGeom prst="ellipse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A59B19-61DD-30CF-C7FB-B6925BB8D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750" y="3836268"/>
            <a:ext cx="45719" cy="45719"/>
          </a:xfrm>
          <a:prstGeom prst="ellipse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EFB347-D03D-F8B2-7D44-514234625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688" y="3952030"/>
            <a:ext cx="45719" cy="45719"/>
          </a:xfrm>
          <a:prstGeom prst="ellipse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BA16091-B738-FE5C-60E2-E96BCA243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919" y="4015360"/>
            <a:ext cx="45719" cy="45719"/>
          </a:xfrm>
          <a:prstGeom prst="ellipse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B16B2B5-497D-A3B8-D085-373BF1EB7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26" y="4047743"/>
            <a:ext cx="45719" cy="45719"/>
          </a:xfrm>
          <a:prstGeom prst="ellipse">
            <a:avLst/>
          </a:prstGeom>
        </p:spPr>
      </p:pic>
      <p:grpSp>
        <p:nvGrpSpPr>
          <p:cNvPr id="48" name="그룹 1003">
            <a:extLst>
              <a:ext uri="{FF2B5EF4-FFF2-40B4-BE49-F238E27FC236}">
                <a16:creationId xmlns:a16="http://schemas.microsoft.com/office/drawing/2014/main" id="{08F270BD-801C-5B28-484D-8AFF9D17CE3D}"/>
              </a:ext>
            </a:extLst>
          </p:cNvPr>
          <p:cNvGrpSpPr/>
          <p:nvPr/>
        </p:nvGrpSpPr>
        <p:grpSpPr>
          <a:xfrm rot="15496454" flipV="1">
            <a:off x="4145120" y="3497315"/>
            <a:ext cx="247376" cy="184621"/>
            <a:chOff x="10402335" y="4049906"/>
            <a:chExt cx="4279494" cy="2508853"/>
          </a:xfrm>
        </p:grpSpPr>
        <p:pic>
          <p:nvPicPr>
            <p:cNvPr id="49" name="Object 8">
              <a:extLst>
                <a:ext uri="{FF2B5EF4-FFF2-40B4-BE49-F238E27FC236}">
                  <a16:creationId xmlns:a16="http://schemas.microsoft.com/office/drawing/2014/main" id="{16DBC572-FDB5-8F2C-3E7D-C347579F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02335" y="4049906"/>
              <a:ext cx="4279494" cy="2508853"/>
            </a:xfrm>
            <a:prstGeom prst="rect">
              <a:avLst/>
            </a:prstGeom>
          </p:spPr>
        </p:pic>
      </p:grpSp>
      <p:grpSp>
        <p:nvGrpSpPr>
          <p:cNvPr id="50" name="그룹 1003">
            <a:extLst>
              <a:ext uri="{FF2B5EF4-FFF2-40B4-BE49-F238E27FC236}">
                <a16:creationId xmlns:a16="http://schemas.microsoft.com/office/drawing/2014/main" id="{032988EF-5E36-A7C3-3563-99376302E701}"/>
              </a:ext>
            </a:extLst>
          </p:cNvPr>
          <p:cNvGrpSpPr/>
          <p:nvPr/>
        </p:nvGrpSpPr>
        <p:grpSpPr>
          <a:xfrm rot="15496454" flipV="1">
            <a:off x="4037304" y="3716398"/>
            <a:ext cx="175380" cy="174329"/>
            <a:chOff x="10402335" y="4049906"/>
            <a:chExt cx="4279494" cy="2508853"/>
          </a:xfrm>
        </p:grpSpPr>
        <p:pic>
          <p:nvPicPr>
            <p:cNvPr id="51" name="Object 8">
              <a:extLst>
                <a:ext uri="{FF2B5EF4-FFF2-40B4-BE49-F238E27FC236}">
                  <a16:creationId xmlns:a16="http://schemas.microsoft.com/office/drawing/2014/main" id="{53B7D985-789A-5E74-42EF-3118D14C8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02335" y="4049906"/>
              <a:ext cx="4279494" cy="2508853"/>
            </a:xfrm>
            <a:prstGeom prst="rect">
              <a:avLst/>
            </a:prstGeom>
          </p:spPr>
        </p:pic>
      </p:grpSp>
      <p:grpSp>
        <p:nvGrpSpPr>
          <p:cNvPr id="52" name="그룹 1003">
            <a:extLst>
              <a:ext uri="{FF2B5EF4-FFF2-40B4-BE49-F238E27FC236}">
                <a16:creationId xmlns:a16="http://schemas.microsoft.com/office/drawing/2014/main" id="{11998DE6-C19D-405F-61D1-70B9D1F4DA35}"/>
              </a:ext>
            </a:extLst>
          </p:cNvPr>
          <p:cNvGrpSpPr/>
          <p:nvPr/>
        </p:nvGrpSpPr>
        <p:grpSpPr>
          <a:xfrm rot="15496454" flipV="1">
            <a:off x="3965429" y="3891777"/>
            <a:ext cx="83289" cy="108370"/>
            <a:chOff x="10402335" y="4049906"/>
            <a:chExt cx="4279494" cy="2508853"/>
          </a:xfrm>
        </p:grpSpPr>
        <p:pic>
          <p:nvPicPr>
            <p:cNvPr id="53" name="Object 8">
              <a:extLst>
                <a:ext uri="{FF2B5EF4-FFF2-40B4-BE49-F238E27FC236}">
                  <a16:creationId xmlns:a16="http://schemas.microsoft.com/office/drawing/2014/main" id="{9C84A468-C0E5-5225-3A40-E13CBE77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02335" y="4049906"/>
              <a:ext cx="4279494" cy="2508853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554DB87-3E00-5308-6D69-57A2FE3259D9}"/>
              </a:ext>
            </a:extLst>
          </p:cNvPr>
          <p:cNvGrpSpPr/>
          <p:nvPr/>
        </p:nvGrpSpPr>
        <p:grpSpPr>
          <a:xfrm>
            <a:off x="5667026" y="2940731"/>
            <a:ext cx="52920" cy="76320"/>
            <a:chOff x="5667026" y="2940731"/>
            <a:chExt cx="5292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FE1701F-3444-E67B-6F38-BF1D7ACD52F8}"/>
                    </a:ext>
                  </a:extLst>
                </p14:cNvPr>
                <p14:cNvContentPartPr/>
                <p14:nvPr/>
              </p14:nvContentPartPr>
              <p14:xfrm>
                <a:off x="5674226" y="3014531"/>
                <a:ext cx="360" cy="3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FE1701F-3444-E67B-6F38-BF1D7ACD52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5586" y="30055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8B71BF0-4226-BC07-9DB1-BD6DA597A803}"/>
                    </a:ext>
                  </a:extLst>
                </p14:cNvPr>
                <p14:cNvContentPartPr/>
                <p14:nvPr/>
              </p14:nvContentPartPr>
              <p14:xfrm>
                <a:off x="5674226" y="3016691"/>
                <a:ext cx="360" cy="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8B71BF0-4226-BC07-9DB1-BD6DA597A8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5586" y="3008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D954B43-6204-31E9-5A8B-F520555D1895}"/>
                    </a:ext>
                  </a:extLst>
                </p14:cNvPr>
                <p14:cNvContentPartPr/>
                <p14:nvPr/>
              </p14:nvContentPartPr>
              <p14:xfrm>
                <a:off x="5667026" y="3012011"/>
                <a:ext cx="360" cy="3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D954B43-6204-31E9-5A8B-F520555D18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58386" y="30033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0E13E878-ACF2-40B9-4A6E-DC581C96E98D}"/>
                    </a:ext>
                  </a:extLst>
                </p14:cNvPr>
                <p14:cNvContentPartPr/>
                <p14:nvPr/>
              </p14:nvContentPartPr>
              <p14:xfrm>
                <a:off x="5672066" y="3009851"/>
                <a:ext cx="720" cy="3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0E13E878-ACF2-40B9-4A6E-DC581C96E9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3066" y="3000851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67E54FE2-DF99-BCCF-C144-BC09F780D76F}"/>
                    </a:ext>
                  </a:extLst>
                </p14:cNvPr>
                <p14:cNvContentPartPr/>
                <p14:nvPr/>
              </p14:nvContentPartPr>
              <p14:xfrm>
                <a:off x="5683946" y="3009851"/>
                <a:ext cx="360" cy="3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67E54FE2-DF99-BCCF-C144-BC09F780D7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4946" y="30008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76C747C-9983-624F-B949-4E3C18EE9C89}"/>
                    </a:ext>
                  </a:extLst>
                </p14:cNvPr>
                <p14:cNvContentPartPr/>
                <p14:nvPr/>
              </p14:nvContentPartPr>
              <p14:xfrm>
                <a:off x="5693306" y="3007331"/>
                <a:ext cx="360" cy="3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76C747C-9983-624F-B949-4E3C18EE9C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4666" y="29986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1D78C61-E9EA-0378-0787-AE5D16820546}"/>
                    </a:ext>
                  </a:extLst>
                </p14:cNvPr>
                <p14:cNvContentPartPr/>
                <p14:nvPr/>
              </p14:nvContentPartPr>
              <p14:xfrm>
                <a:off x="5695466" y="3002651"/>
                <a:ext cx="720" cy="3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1D78C61-E9EA-0378-0787-AE5D168205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6466" y="2993651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E0072036-25A2-54BC-16D5-1C83E6F31489}"/>
                    </a:ext>
                  </a:extLst>
                </p14:cNvPr>
                <p14:cNvContentPartPr/>
                <p14:nvPr/>
              </p14:nvContentPartPr>
              <p14:xfrm>
                <a:off x="5693306" y="3002651"/>
                <a:ext cx="360" cy="3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E0072036-25A2-54BC-16D5-1C83E6F314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4666" y="29936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528BE8D-00E3-6C7E-790F-16D0FED00B69}"/>
                    </a:ext>
                  </a:extLst>
                </p14:cNvPr>
                <p14:cNvContentPartPr/>
                <p14:nvPr/>
              </p14:nvContentPartPr>
              <p14:xfrm>
                <a:off x="5697986" y="2997971"/>
                <a:ext cx="360" cy="3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528BE8D-00E3-6C7E-790F-16D0FED00B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9346" y="29889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3DC94AE3-086C-3CEB-570A-8C234F2DF142}"/>
                    </a:ext>
                  </a:extLst>
                </p14:cNvPr>
                <p14:cNvContentPartPr/>
                <p14:nvPr/>
              </p14:nvContentPartPr>
              <p14:xfrm>
                <a:off x="5697986" y="2990771"/>
                <a:ext cx="3240" cy="28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3DC94AE3-086C-3CEB-570A-8C234F2DF1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9346" y="2981771"/>
                  <a:ext cx="20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5E652A7-8E42-431E-2E24-34059EE9A793}"/>
                    </a:ext>
                  </a:extLst>
                </p14:cNvPr>
                <p14:cNvContentPartPr/>
                <p14:nvPr/>
              </p14:nvContentPartPr>
              <p14:xfrm>
                <a:off x="5707706" y="2983571"/>
                <a:ext cx="360" cy="3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5E652A7-8E42-431E-2E24-34059EE9A7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98706" y="29745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2BD09CF1-5FA5-8571-4ADE-B1AE835A4498}"/>
                    </a:ext>
                  </a:extLst>
                </p14:cNvPr>
                <p14:cNvContentPartPr/>
                <p14:nvPr/>
              </p14:nvContentPartPr>
              <p14:xfrm>
                <a:off x="5707706" y="2978531"/>
                <a:ext cx="360" cy="7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2BD09CF1-5FA5-8571-4ADE-B1AE835A44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98706" y="2969531"/>
                  <a:ext cx="18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07B647A-B84F-329B-EA60-ADA0111EA917}"/>
                    </a:ext>
                  </a:extLst>
                </p14:cNvPr>
                <p14:cNvContentPartPr/>
                <p14:nvPr/>
              </p14:nvContentPartPr>
              <p14:xfrm>
                <a:off x="5707706" y="2976371"/>
                <a:ext cx="360" cy="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07B647A-B84F-329B-EA60-ADA0111EA9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98706" y="2967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26B983A-397F-0CFB-6E5A-E274772A59A3}"/>
                    </a:ext>
                  </a:extLst>
                </p14:cNvPr>
                <p14:cNvContentPartPr/>
                <p14:nvPr/>
              </p14:nvContentPartPr>
              <p14:xfrm>
                <a:off x="5710226" y="2971331"/>
                <a:ext cx="360" cy="7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26B983A-397F-0CFB-6E5A-E274772A59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1226" y="2962331"/>
                  <a:ext cx="18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CA2ADD83-8E6A-6AFD-C6FC-DCCF5DD249C2}"/>
                    </a:ext>
                  </a:extLst>
                </p14:cNvPr>
                <p14:cNvContentPartPr/>
                <p14:nvPr/>
              </p14:nvContentPartPr>
              <p14:xfrm>
                <a:off x="5712386" y="2959811"/>
                <a:ext cx="2880" cy="50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CA2ADD83-8E6A-6AFD-C6FC-DCCF5DD249C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3746" y="2950811"/>
                  <a:ext cx="20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99A9D06-0710-AA0E-FD3F-A9E7461BC142}"/>
                    </a:ext>
                  </a:extLst>
                </p14:cNvPr>
                <p14:cNvContentPartPr/>
                <p14:nvPr/>
              </p14:nvContentPartPr>
              <p14:xfrm>
                <a:off x="5717066" y="2954411"/>
                <a:ext cx="360" cy="7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99A9D06-0710-AA0E-FD3F-A9E7461BC1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8426" y="2945771"/>
                  <a:ext cx="18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F7425B1E-CC5C-7875-13E8-2DF8E5E55D3C}"/>
                    </a:ext>
                  </a:extLst>
                </p14:cNvPr>
                <p14:cNvContentPartPr/>
                <p14:nvPr/>
              </p14:nvContentPartPr>
              <p14:xfrm>
                <a:off x="5717066" y="2950091"/>
                <a:ext cx="360" cy="3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F7425B1E-CC5C-7875-13E8-2DF8E5E55D3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8426" y="29414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79AEADC-49A8-E01A-DD0E-85844995C8A2}"/>
                    </a:ext>
                  </a:extLst>
                </p14:cNvPr>
                <p14:cNvContentPartPr/>
                <p14:nvPr/>
              </p14:nvContentPartPr>
              <p14:xfrm>
                <a:off x="5717066" y="2950091"/>
                <a:ext cx="360" cy="3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79AEADC-49A8-E01A-DD0E-85844995C8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8426" y="29414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9A0777C-92E0-8EA4-45A4-E718BF3E6E6C}"/>
                    </a:ext>
                  </a:extLst>
                </p14:cNvPr>
                <p14:cNvContentPartPr/>
                <p14:nvPr/>
              </p14:nvContentPartPr>
              <p14:xfrm>
                <a:off x="5719586" y="2940731"/>
                <a:ext cx="360" cy="3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9A0777C-92E0-8EA4-45A4-E718BF3E6E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10586" y="2931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8320B969-95B1-7875-9971-CC803EF57F4E}"/>
                    </a:ext>
                  </a:extLst>
                </p14:cNvPr>
                <p14:cNvContentPartPr/>
                <p14:nvPr/>
              </p14:nvContentPartPr>
              <p14:xfrm>
                <a:off x="5717066" y="2940731"/>
                <a:ext cx="360" cy="3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8320B969-95B1-7875-9971-CC803EF57F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8426" y="2931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93D0B68-D40F-3A85-03C1-EB4BF43EEB9F}"/>
              </a:ext>
            </a:extLst>
          </p:cNvPr>
          <p:cNvGrpSpPr/>
          <p:nvPr/>
        </p:nvGrpSpPr>
        <p:grpSpPr>
          <a:xfrm>
            <a:off x="5741186" y="2738411"/>
            <a:ext cx="81000" cy="167040"/>
            <a:chOff x="5741186" y="2738411"/>
            <a:chExt cx="8100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E3034DD-2971-4742-A37E-C42B27F23226}"/>
                    </a:ext>
                  </a:extLst>
                </p14:cNvPr>
                <p14:cNvContentPartPr/>
                <p14:nvPr/>
              </p14:nvContentPartPr>
              <p14:xfrm>
                <a:off x="5750546" y="2893211"/>
                <a:ext cx="360" cy="3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E3034DD-2971-4742-A37E-C42B27F232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1546" y="28842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C92617EC-7440-D848-BC1D-1CDC1E2B1A1E}"/>
                    </a:ext>
                  </a:extLst>
                </p14:cNvPr>
                <p14:cNvContentPartPr/>
                <p14:nvPr/>
              </p14:nvContentPartPr>
              <p14:xfrm>
                <a:off x="5753066" y="2895371"/>
                <a:ext cx="360" cy="3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C92617EC-7440-D848-BC1D-1CDC1E2B1A1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4066" y="2886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BE98FC1-03F5-CEA2-CED8-75A294DAEB03}"/>
                    </a:ext>
                  </a:extLst>
                </p14:cNvPr>
                <p14:cNvContentPartPr/>
                <p14:nvPr/>
              </p14:nvContentPartPr>
              <p14:xfrm>
                <a:off x="5748026" y="2905091"/>
                <a:ext cx="360" cy="3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BE98FC1-03F5-CEA2-CED8-75A294DAEB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9386" y="28960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AB013F03-950D-375D-EAF7-51E05E8E1581}"/>
                    </a:ext>
                  </a:extLst>
                </p14:cNvPr>
                <p14:cNvContentPartPr/>
                <p14:nvPr/>
              </p14:nvContentPartPr>
              <p14:xfrm>
                <a:off x="5750546" y="2902571"/>
                <a:ext cx="360" cy="3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AB013F03-950D-375D-EAF7-51E05E8E15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1546" y="28935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1EE141A3-1740-8FC8-A311-DD31BE1DB4F4}"/>
                    </a:ext>
                  </a:extLst>
                </p14:cNvPr>
                <p14:cNvContentPartPr/>
                <p14:nvPr/>
              </p14:nvContentPartPr>
              <p14:xfrm>
                <a:off x="5753066" y="2888171"/>
                <a:ext cx="360" cy="3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1EE141A3-1740-8FC8-A311-DD31BE1DB4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4066" y="28795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469BF2C-DE85-F9C7-C6EE-8A5577DF69F8}"/>
                    </a:ext>
                  </a:extLst>
                </p14:cNvPr>
                <p14:cNvContentPartPr/>
                <p14:nvPr/>
              </p14:nvContentPartPr>
              <p14:xfrm>
                <a:off x="5759906" y="2886011"/>
                <a:ext cx="360" cy="3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469BF2C-DE85-F9C7-C6EE-8A5577DF69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51266" y="28770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9EF571B-B633-0205-55BE-52A60CF8FAB3}"/>
                    </a:ext>
                  </a:extLst>
                </p14:cNvPr>
                <p14:cNvContentPartPr/>
                <p14:nvPr/>
              </p14:nvContentPartPr>
              <p14:xfrm>
                <a:off x="5774306" y="2878811"/>
                <a:ext cx="360" cy="3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9EF571B-B633-0205-55BE-52A60CF8FA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65666" y="28698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A333591-E8C7-0CFA-B083-9768F35ADA2B}"/>
                    </a:ext>
                  </a:extLst>
                </p14:cNvPr>
                <p14:cNvContentPartPr/>
                <p14:nvPr/>
              </p14:nvContentPartPr>
              <p14:xfrm>
                <a:off x="5776826" y="2875571"/>
                <a:ext cx="720" cy="14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A333591-E8C7-0CFA-B083-9768F35ADA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67826" y="2866571"/>
                  <a:ext cx="18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2A53D09-D362-F91B-2161-D0AB570B3D2F}"/>
                    </a:ext>
                  </a:extLst>
                </p14:cNvPr>
                <p14:cNvContentPartPr/>
                <p14:nvPr/>
              </p14:nvContentPartPr>
              <p14:xfrm>
                <a:off x="5781506" y="2853971"/>
                <a:ext cx="20880" cy="176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2A53D09-D362-F91B-2161-D0AB570B3D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72506" y="2845331"/>
                  <a:ext cx="38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D994774C-398E-43E5-274B-5E3672C26CEB}"/>
                    </a:ext>
                  </a:extLst>
                </p14:cNvPr>
                <p14:cNvContentPartPr/>
                <p14:nvPr/>
              </p14:nvContentPartPr>
              <p14:xfrm>
                <a:off x="5802746" y="2845331"/>
                <a:ext cx="360" cy="3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D994774C-398E-43E5-274B-5E3672C26C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4106" y="28366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308A3A1-A77D-906A-C398-9EF8A58E2767}"/>
                    </a:ext>
                  </a:extLst>
                </p14:cNvPr>
                <p14:cNvContentPartPr/>
                <p14:nvPr/>
              </p14:nvContentPartPr>
              <p14:xfrm>
                <a:off x="5781506" y="2859731"/>
                <a:ext cx="360" cy="3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308A3A1-A77D-906A-C398-9EF8A58E276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2506" y="2850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25C50EB3-FC89-1C98-BC65-F1DF66812DA2}"/>
                    </a:ext>
                  </a:extLst>
                </p14:cNvPr>
                <p14:cNvContentPartPr/>
                <p14:nvPr/>
              </p14:nvContentPartPr>
              <p14:xfrm>
                <a:off x="5795906" y="2837771"/>
                <a:ext cx="360" cy="7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25C50EB3-FC89-1C98-BC65-F1DF66812D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6906" y="2829131"/>
                  <a:ext cx="18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D7851249-938D-8DF2-94DA-322B67F48D65}"/>
                    </a:ext>
                  </a:extLst>
                </p14:cNvPr>
                <p14:cNvContentPartPr/>
                <p14:nvPr/>
              </p14:nvContentPartPr>
              <p14:xfrm>
                <a:off x="5805266" y="2821571"/>
                <a:ext cx="720" cy="3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D7851249-938D-8DF2-94DA-322B67F48D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6626" y="2812931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0E6CD9B3-4740-A0DA-21D3-A122A1B43030}"/>
                    </a:ext>
                  </a:extLst>
                </p14:cNvPr>
                <p14:cNvContentPartPr/>
                <p14:nvPr/>
              </p14:nvContentPartPr>
              <p14:xfrm>
                <a:off x="5809946" y="2801051"/>
                <a:ext cx="2880" cy="136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0E6CD9B3-4740-A0DA-21D3-A122A1B430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01306" y="2792411"/>
                  <a:ext cx="20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678EE5E5-9183-EA26-2877-2D789FAB471C}"/>
                    </a:ext>
                  </a:extLst>
                </p14:cNvPr>
                <p14:cNvContentPartPr/>
                <p14:nvPr/>
              </p14:nvContentPartPr>
              <p14:xfrm>
                <a:off x="5817146" y="2785571"/>
                <a:ext cx="360" cy="72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678EE5E5-9183-EA26-2877-2D789FAB47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08506" y="2776571"/>
                  <a:ext cx="180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586DA252-2C8D-F806-27B2-58DBB5BB38AD}"/>
                    </a:ext>
                  </a:extLst>
                </p14:cNvPr>
                <p14:cNvContentPartPr/>
                <p14:nvPr/>
              </p14:nvContentPartPr>
              <p14:xfrm>
                <a:off x="5819666" y="2762171"/>
                <a:ext cx="360" cy="122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586DA252-2C8D-F806-27B2-58DBB5BB38A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10666" y="2753171"/>
                  <a:ext cx="18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5C2177A-2362-3C78-6311-193BA35A40E7}"/>
                    </a:ext>
                  </a:extLst>
                </p14:cNvPr>
                <p14:cNvContentPartPr/>
                <p14:nvPr/>
              </p14:nvContentPartPr>
              <p14:xfrm>
                <a:off x="5821826" y="2747771"/>
                <a:ext cx="360" cy="3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5C2177A-2362-3C78-6311-193BA35A40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13186" y="27391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512DBF5D-B206-3CD2-F694-8709BD4AB554}"/>
                    </a:ext>
                  </a:extLst>
                </p14:cNvPr>
                <p14:cNvContentPartPr/>
                <p14:nvPr/>
              </p14:nvContentPartPr>
              <p14:xfrm>
                <a:off x="5821826" y="2738411"/>
                <a:ext cx="360" cy="36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512DBF5D-B206-3CD2-F694-8709BD4AB5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13186" y="27294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83F88F03-597D-03F6-22F3-F2FA0A56EEA1}"/>
                    </a:ext>
                  </a:extLst>
                </p14:cNvPr>
                <p14:cNvContentPartPr/>
                <p14:nvPr/>
              </p14:nvContentPartPr>
              <p14:xfrm>
                <a:off x="5741186" y="2895371"/>
                <a:ext cx="360" cy="36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83F88F03-597D-03F6-22F3-F2FA0A56EE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2186" y="2886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7B130C1A-1E37-B972-CB85-BB18933DB19D}"/>
                    </a:ext>
                  </a:extLst>
                </p14:cNvPr>
                <p14:cNvContentPartPr/>
                <p14:nvPr/>
              </p14:nvContentPartPr>
              <p14:xfrm>
                <a:off x="5750546" y="2893211"/>
                <a:ext cx="360" cy="36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7B130C1A-1E37-B972-CB85-BB18933DB19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1546" y="28842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4E28FD5-0559-B3D9-9C5D-E601C68D1DD7}"/>
                    </a:ext>
                  </a:extLst>
                </p14:cNvPr>
                <p14:cNvContentPartPr/>
                <p14:nvPr/>
              </p14:nvContentPartPr>
              <p14:xfrm>
                <a:off x="5769626" y="2871611"/>
                <a:ext cx="360" cy="3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4E28FD5-0559-B3D9-9C5D-E601C68D1D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60626" y="28626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21ED443-B15E-9DB1-5CC9-E5EA150019DF}"/>
                    </a:ext>
                  </a:extLst>
                </p14:cNvPr>
                <p14:cNvContentPartPr/>
                <p14:nvPr/>
              </p14:nvContentPartPr>
              <p14:xfrm>
                <a:off x="5784026" y="2857211"/>
                <a:ext cx="360" cy="3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21ED443-B15E-9DB1-5CC9-E5EA150019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5026" y="28485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그룹 1003">
            <a:extLst>
              <a:ext uri="{FF2B5EF4-FFF2-40B4-BE49-F238E27FC236}">
                <a16:creationId xmlns:a16="http://schemas.microsoft.com/office/drawing/2014/main" id="{08A73262-F0E9-3ACA-757E-8057BAC4FF83}"/>
              </a:ext>
            </a:extLst>
          </p:cNvPr>
          <p:cNvGrpSpPr/>
          <p:nvPr/>
        </p:nvGrpSpPr>
        <p:grpSpPr>
          <a:xfrm rot="15496454" flipV="1">
            <a:off x="5705041" y="2755587"/>
            <a:ext cx="185738" cy="140446"/>
            <a:chOff x="10402335" y="4049906"/>
            <a:chExt cx="4279494" cy="2508853"/>
          </a:xfrm>
        </p:grpSpPr>
        <p:pic>
          <p:nvPicPr>
            <p:cNvPr id="117" name="Object 8">
              <a:extLst>
                <a:ext uri="{FF2B5EF4-FFF2-40B4-BE49-F238E27FC236}">
                  <a16:creationId xmlns:a16="http://schemas.microsoft.com/office/drawing/2014/main" id="{241CEDF7-8613-D930-08E2-52E71C2F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02335" y="4049906"/>
              <a:ext cx="4279494" cy="2508853"/>
            </a:xfrm>
            <a:prstGeom prst="rect">
              <a:avLst/>
            </a:prstGeom>
          </p:spPr>
        </p:pic>
      </p:grpSp>
      <p:grpSp>
        <p:nvGrpSpPr>
          <p:cNvPr id="118" name="그룹 1003">
            <a:extLst>
              <a:ext uri="{FF2B5EF4-FFF2-40B4-BE49-F238E27FC236}">
                <a16:creationId xmlns:a16="http://schemas.microsoft.com/office/drawing/2014/main" id="{D0FDC076-5909-4576-93AF-A6FA37572A80}"/>
              </a:ext>
            </a:extLst>
          </p:cNvPr>
          <p:cNvGrpSpPr/>
          <p:nvPr/>
        </p:nvGrpSpPr>
        <p:grpSpPr>
          <a:xfrm rot="15496454" flipV="1">
            <a:off x="5654162" y="2933001"/>
            <a:ext cx="90596" cy="91107"/>
            <a:chOff x="10402335" y="4049906"/>
            <a:chExt cx="4279494" cy="2508853"/>
          </a:xfrm>
        </p:grpSpPr>
        <p:pic>
          <p:nvPicPr>
            <p:cNvPr id="119" name="Object 8">
              <a:extLst>
                <a:ext uri="{FF2B5EF4-FFF2-40B4-BE49-F238E27FC236}">
                  <a16:creationId xmlns:a16="http://schemas.microsoft.com/office/drawing/2014/main" id="{AFB84963-D347-9D37-0EF5-4AA48F95A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02335" y="4049906"/>
              <a:ext cx="4279494" cy="250885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E3D0F18-1839-9289-D4BD-D3CAF344BD43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성능향상기법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629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8331" y="1047015"/>
            <a:ext cx="3966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F85966-1E72-99D1-C6DE-718E05BCCB73}"/>
              </a:ext>
            </a:extLst>
          </p:cNvPr>
          <p:cNvGrpSpPr/>
          <p:nvPr/>
        </p:nvGrpSpPr>
        <p:grpSpPr>
          <a:xfrm>
            <a:off x="4914815" y="3133114"/>
            <a:ext cx="4032448" cy="1635826"/>
            <a:chOff x="4737802" y="3121390"/>
            <a:chExt cx="4032448" cy="16358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FE9DA7-B5BB-137F-7BAD-1675E8C6087E}"/>
                </a:ext>
              </a:extLst>
            </p:cNvPr>
            <p:cNvSpPr txBox="1"/>
            <p:nvPr/>
          </p:nvSpPr>
          <p:spPr>
            <a:xfrm>
              <a:off x="4737802" y="3219499"/>
              <a:ext cx="4032448" cy="14329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머신 러닝에서 발전된 형태로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사람의 사고방식</a:t>
              </a: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을 컴퓨터에게 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가르치는 머신 러닝의 한 분야</a:t>
              </a:r>
              <a:endPara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D5628BA-EC60-6F11-F06E-98D8371AD4EB}"/>
                </a:ext>
              </a:extLst>
            </p:cNvPr>
            <p:cNvSpPr/>
            <p:nvPr/>
          </p:nvSpPr>
          <p:spPr>
            <a:xfrm>
              <a:off x="4845814" y="3121390"/>
              <a:ext cx="3816424" cy="1635826"/>
            </a:xfrm>
            <a:prstGeom prst="roundRect">
              <a:avLst/>
            </a:prstGeom>
            <a:noFill/>
            <a:ln w="38100" cmpd="sng">
              <a:solidFill>
                <a:srgbClr val="CAD9E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FF393A-DA25-8006-6DB7-17BE1ABDF80F}"/>
              </a:ext>
            </a:extLst>
          </p:cNvPr>
          <p:cNvGrpSpPr/>
          <p:nvPr/>
        </p:nvGrpSpPr>
        <p:grpSpPr>
          <a:xfrm>
            <a:off x="196737" y="1712532"/>
            <a:ext cx="4550722" cy="4476990"/>
            <a:chOff x="196737" y="1712532"/>
            <a:chExt cx="4550722" cy="447699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1145D3C-9881-2D3A-EC68-629B1F0560F1}"/>
                </a:ext>
              </a:extLst>
            </p:cNvPr>
            <p:cNvSpPr/>
            <p:nvPr/>
          </p:nvSpPr>
          <p:spPr>
            <a:xfrm>
              <a:off x="196737" y="1712532"/>
              <a:ext cx="4550722" cy="4476990"/>
            </a:xfrm>
            <a:prstGeom prst="ellipse">
              <a:avLst/>
            </a:prstGeom>
            <a:solidFill>
              <a:srgbClr val="79A3B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BAACFB-1973-B7FF-CBAE-9695039B4D42}"/>
                </a:ext>
              </a:extLst>
            </p:cNvPr>
            <p:cNvSpPr txBox="1"/>
            <p:nvPr/>
          </p:nvSpPr>
          <p:spPr>
            <a:xfrm>
              <a:off x="455874" y="1738814"/>
              <a:ext cx="40324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ARTIFICIAL</a:t>
              </a:r>
            </a:p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INTELLIGENCE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21F1F0-142E-B644-65B9-000B6ED46208}"/>
              </a:ext>
            </a:extLst>
          </p:cNvPr>
          <p:cNvGrpSpPr/>
          <p:nvPr/>
        </p:nvGrpSpPr>
        <p:grpSpPr>
          <a:xfrm>
            <a:off x="743906" y="2262034"/>
            <a:ext cx="3472664" cy="3399214"/>
            <a:chOff x="196737" y="1712532"/>
            <a:chExt cx="4550722" cy="44769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A12C5A4-A08B-B5FB-3F77-CC4D05A0C060}"/>
                </a:ext>
              </a:extLst>
            </p:cNvPr>
            <p:cNvSpPr/>
            <p:nvPr/>
          </p:nvSpPr>
          <p:spPr>
            <a:xfrm>
              <a:off x="196737" y="1712532"/>
              <a:ext cx="4550722" cy="4476990"/>
            </a:xfrm>
            <a:prstGeom prst="ellipse">
              <a:avLst/>
            </a:prstGeom>
            <a:solidFill>
              <a:srgbClr val="D3DFE5"/>
            </a:solidFill>
            <a:ln>
              <a:solidFill>
                <a:srgbClr val="D3DFE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897F81-3802-6B30-944B-4A10C92A7FB2}"/>
                </a:ext>
              </a:extLst>
            </p:cNvPr>
            <p:cNvSpPr txBox="1"/>
            <p:nvPr/>
          </p:nvSpPr>
          <p:spPr>
            <a:xfrm>
              <a:off x="455874" y="5479224"/>
              <a:ext cx="4032448" cy="6923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MACHINE</a:t>
              </a:r>
            </a:p>
            <a:p>
              <a:pPr algn="ctr"/>
              <a:r>
                <a: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LEARNING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0A510E9F-2A68-0960-323E-A9A71E7208C4}"/>
              </a:ext>
            </a:extLst>
          </p:cNvPr>
          <p:cNvSpPr/>
          <p:nvPr/>
        </p:nvSpPr>
        <p:spPr>
          <a:xfrm>
            <a:off x="2485526" y="3694897"/>
            <a:ext cx="1595975" cy="1595975"/>
          </a:xfrm>
          <a:prstGeom prst="ellipse">
            <a:avLst/>
          </a:prstGeom>
          <a:solidFill>
            <a:srgbClr val="63AE89"/>
          </a:solidFill>
          <a:ln>
            <a:solidFill>
              <a:srgbClr val="63AE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2F88940-7E09-A3AB-3CB9-6A84D3923160}"/>
              </a:ext>
            </a:extLst>
          </p:cNvPr>
          <p:cNvSpPr/>
          <p:nvPr/>
        </p:nvSpPr>
        <p:spPr>
          <a:xfrm>
            <a:off x="1688859" y="2269934"/>
            <a:ext cx="1595975" cy="1595975"/>
          </a:xfrm>
          <a:prstGeom prst="ellipse">
            <a:avLst/>
          </a:prstGeom>
          <a:solidFill>
            <a:srgbClr val="DE534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6E68E8B-15FC-F014-3B39-5B6EEB78148D}"/>
              </a:ext>
            </a:extLst>
          </p:cNvPr>
          <p:cNvSpPr/>
          <p:nvPr/>
        </p:nvSpPr>
        <p:spPr>
          <a:xfrm>
            <a:off x="872803" y="3664916"/>
            <a:ext cx="1595975" cy="1595975"/>
          </a:xfrm>
          <a:prstGeom prst="ellipse">
            <a:avLst/>
          </a:prstGeom>
          <a:solidFill>
            <a:srgbClr val="577FDB"/>
          </a:solidFill>
          <a:ln>
            <a:solidFill>
              <a:srgbClr val="577F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731433-DA6C-48C6-9C24-4C826F966A3A}"/>
              </a:ext>
            </a:extLst>
          </p:cNvPr>
          <p:cNvSpPr txBox="1"/>
          <p:nvPr/>
        </p:nvSpPr>
        <p:spPr>
          <a:xfrm>
            <a:off x="486565" y="2501809"/>
            <a:ext cx="40324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REINFORECEMENT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2AC13F-3C53-859D-E91F-7912C14600C0}"/>
              </a:ext>
            </a:extLst>
          </p:cNvPr>
          <p:cNvSpPr txBox="1"/>
          <p:nvPr/>
        </p:nvSpPr>
        <p:spPr>
          <a:xfrm>
            <a:off x="-405394" y="4698180"/>
            <a:ext cx="40324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SUPERVISED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DD29B-0828-3307-2239-CCDC6537D75A}"/>
              </a:ext>
            </a:extLst>
          </p:cNvPr>
          <p:cNvSpPr txBox="1"/>
          <p:nvPr/>
        </p:nvSpPr>
        <p:spPr>
          <a:xfrm>
            <a:off x="1287162" y="4697055"/>
            <a:ext cx="40324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UNSUPERVISED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</a:t>
            </a:r>
            <a:endParaRPr lang="ko-KR" altLang="en-US" sz="1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A6DBAE0-5DD2-9F44-2B78-4EDC2D475DE6}"/>
              </a:ext>
            </a:extLst>
          </p:cNvPr>
          <p:cNvSpPr/>
          <p:nvPr/>
        </p:nvSpPr>
        <p:spPr>
          <a:xfrm>
            <a:off x="1679165" y="3074731"/>
            <a:ext cx="1595975" cy="1595975"/>
          </a:xfrm>
          <a:prstGeom prst="ellipse">
            <a:avLst/>
          </a:prstGeom>
          <a:solidFill>
            <a:srgbClr val="F0E5A1">
              <a:alpha val="85000"/>
            </a:srgbClr>
          </a:solidFill>
          <a:ln>
            <a:solidFill>
              <a:srgbClr val="F0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1780B-DF42-7AD0-D2F8-0B6E82C5A9F9}"/>
              </a:ext>
            </a:extLst>
          </p:cNvPr>
          <p:cNvSpPr txBox="1"/>
          <p:nvPr/>
        </p:nvSpPr>
        <p:spPr>
          <a:xfrm>
            <a:off x="469302" y="3653837"/>
            <a:ext cx="40324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DEEP</a:t>
            </a:r>
          </a:p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LEARNING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655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69209F7-9179-B2B4-6DC9-7E08FE9464D6}"/>
              </a:ext>
            </a:extLst>
          </p:cNvPr>
          <p:cNvSpPr/>
          <p:nvPr/>
        </p:nvSpPr>
        <p:spPr>
          <a:xfrm>
            <a:off x="5004049" y="4587746"/>
            <a:ext cx="3236165" cy="14401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초기화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E6DE0-59DB-DC56-BDCF-37D07CBA609C}"/>
              </a:ext>
            </a:extLst>
          </p:cNvPr>
          <p:cNvSpPr/>
          <p:nvPr/>
        </p:nvSpPr>
        <p:spPr>
          <a:xfrm>
            <a:off x="971600" y="1988840"/>
            <a:ext cx="3168352" cy="1440160"/>
          </a:xfrm>
          <a:prstGeom prst="roundRect">
            <a:avLst/>
          </a:prstGeom>
          <a:noFill/>
          <a:ln w="38100">
            <a:solidFill>
              <a:srgbClr val="DFBE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D113C-4B3A-F061-0A44-1F94328999A6}"/>
              </a:ext>
            </a:extLst>
          </p:cNvPr>
          <p:cNvSpPr txBox="1"/>
          <p:nvPr/>
        </p:nvSpPr>
        <p:spPr>
          <a:xfrm>
            <a:off x="1367644" y="1788785"/>
            <a:ext cx="23762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DFBE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Zero</a:t>
            </a:r>
            <a:r>
              <a:rPr lang="ko-KR" altLang="en-US" sz="2000" dirty="0">
                <a:solidFill>
                  <a:srgbClr val="DFBE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FBE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initialization</a:t>
            </a:r>
            <a:endParaRPr lang="ko-KR" altLang="en-US" sz="2000" dirty="0">
              <a:solidFill>
                <a:srgbClr val="DFBEB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4C8F8A-4E56-F5EF-A950-C339ED81F782}"/>
              </a:ext>
            </a:extLst>
          </p:cNvPr>
          <p:cNvSpPr txBox="1"/>
          <p:nvPr/>
        </p:nvSpPr>
        <p:spPr>
          <a:xfrm>
            <a:off x="971600" y="2219429"/>
            <a:ext cx="323616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파라미터의 가중치를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초기화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A0507C49-EA6C-2FDA-0771-FB0180B96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6012" y="3683684"/>
            <a:ext cx="667339" cy="66733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E604D95-917E-6F99-D09E-983611C09C0F}"/>
              </a:ext>
            </a:extLst>
          </p:cNvPr>
          <p:cNvSpPr/>
          <p:nvPr/>
        </p:nvSpPr>
        <p:spPr>
          <a:xfrm>
            <a:off x="937693" y="4627918"/>
            <a:ext cx="3236165" cy="14401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952F40-666F-7007-C4B3-0D167B7AF34D}"/>
              </a:ext>
            </a:extLst>
          </p:cNvPr>
          <p:cNvSpPr txBox="1"/>
          <p:nvPr/>
        </p:nvSpPr>
        <p:spPr>
          <a:xfrm>
            <a:off x="971598" y="4858507"/>
            <a:ext cx="323616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역전파를 통해 갱신할 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값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변함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FBFAB75-D343-98C7-3197-8647259B1042}"/>
              </a:ext>
            </a:extLst>
          </p:cNvPr>
          <p:cNvSpPr/>
          <p:nvPr/>
        </p:nvSpPr>
        <p:spPr>
          <a:xfrm>
            <a:off x="4935572" y="1970547"/>
            <a:ext cx="3236166" cy="1440160"/>
          </a:xfrm>
          <a:prstGeom prst="roundRect">
            <a:avLst/>
          </a:prstGeom>
          <a:noFill/>
          <a:ln w="38100">
            <a:solidFill>
              <a:srgbClr val="D7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823C34-51D7-1E6A-4871-4A5AD695C308}"/>
              </a:ext>
            </a:extLst>
          </p:cNvPr>
          <p:cNvSpPr txBox="1"/>
          <p:nvPr/>
        </p:nvSpPr>
        <p:spPr>
          <a:xfrm>
            <a:off x="5185117" y="1716601"/>
            <a:ext cx="28062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DFBE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7E4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Random</a:t>
            </a:r>
            <a:r>
              <a:rPr lang="ko-KR" altLang="en-US" sz="2000" dirty="0">
                <a:solidFill>
                  <a:srgbClr val="D7E4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7E4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initialization</a:t>
            </a:r>
            <a:endParaRPr lang="ko-KR" altLang="en-US" sz="2000" dirty="0">
              <a:solidFill>
                <a:srgbClr val="D7E4B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7EC75C-9556-4AD5-B072-244B1F4A5FCF}"/>
              </a:ext>
            </a:extLst>
          </p:cNvPr>
          <p:cNvSpPr txBox="1"/>
          <p:nvPr/>
        </p:nvSpPr>
        <p:spPr>
          <a:xfrm>
            <a:off x="4935573" y="2188895"/>
            <a:ext cx="3236165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파라미터 값을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정규분포 혹은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균일분포를 이용하여 초기화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21E37851-BA5E-F6F5-FA96-3B25884060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4554" y="3664653"/>
            <a:ext cx="667339" cy="6673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7D45DC-76D2-3427-288B-8FDB4FB8EB65}"/>
              </a:ext>
            </a:extLst>
          </p:cNvPr>
          <p:cNvSpPr txBox="1"/>
          <p:nvPr/>
        </p:nvSpPr>
        <p:spPr>
          <a:xfrm>
            <a:off x="4970144" y="4858506"/>
            <a:ext cx="323616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Sigmoid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값이 치우쳐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 문제</a:t>
            </a:r>
            <a:endParaRPr lang="en-US" altLang="ko-KR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030FB-5C09-6BB3-BC0D-1D00E585260C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성능향상기법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46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D439B2-73D1-E4EF-69BF-B352832EA36D}"/>
              </a:ext>
            </a:extLst>
          </p:cNvPr>
          <p:cNvSpPr/>
          <p:nvPr/>
        </p:nvSpPr>
        <p:spPr>
          <a:xfrm>
            <a:off x="5007210" y="4627918"/>
            <a:ext cx="3418282" cy="14401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초기화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E6DE0-59DB-DC56-BDCF-37D07CBA609C}"/>
              </a:ext>
            </a:extLst>
          </p:cNvPr>
          <p:cNvSpPr/>
          <p:nvPr/>
        </p:nvSpPr>
        <p:spPr>
          <a:xfrm>
            <a:off x="841776" y="1988840"/>
            <a:ext cx="3418281" cy="1440160"/>
          </a:xfrm>
          <a:prstGeom prst="roundRect">
            <a:avLst/>
          </a:prstGeom>
          <a:noFill/>
          <a:ln w="38100">
            <a:solidFill>
              <a:srgbClr val="DFBE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D113C-4B3A-F061-0A44-1F94328999A6}"/>
              </a:ext>
            </a:extLst>
          </p:cNvPr>
          <p:cNvSpPr txBox="1"/>
          <p:nvPr/>
        </p:nvSpPr>
        <p:spPr>
          <a:xfrm>
            <a:off x="1255296" y="1799442"/>
            <a:ext cx="25912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DFBE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Xavier</a:t>
            </a:r>
            <a:r>
              <a:rPr lang="ko-KR" altLang="en-US" sz="2000" dirty="0">
                <a:solidFill>
                  <a:srgbClr val="DFBE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FBE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initialization</a:t>
            </a:r>
            <a:endParaRPr lang="ko-KR" altLang="en-US" sz="2000" dirty="0">
              <a:solidFill>
                <a:srgbClr val="DFBEB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A0507C49-EA6C-2FDA-0771-FB0180B962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7753" y="3683683"/>
            <a:ext cx="667339" cy="66733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E604D95-917E-6F99-D09E-983611C09C0F}"/>
              </a:ext>
            </a:extLst>
          </p:cNvPr>
          <p:cNvSpPr/>
          <p:nvPr/>
        </p:nvSpPr>
        <p:spPr>
          <a:xfrm>
            <a:off x="937693" y="4627918"/>
            <a:ext cx="3418282" cy="14401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952F40-666F-7007-C4B3-0D167B7AF34D}"/>
              </a:ext>
            </a:extLst>
          </p:cNvPr>
          <p:cNvSpPr txBox="1"/>
          <p:nvPr/>
        </p:nvSpPr>
        <p:spPr>
          <a:xfrm>
            <a:off x="694140" y="4765595"/>
            <a:ext cx="390538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노드 개수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반영하여 초기화하여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고정된 표준편차를 사용할 때보다 </a:t>
            </a:r>
            <a:r>
              <a: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강건함</a:t>
            </a:r>
            <a:endParaRPr lang="en-US" altLang="ko-KR" sz="16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Sigmoid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함수일 때 주로 사용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FBFAB75-D343-98C7-3197-8647259B1042}"/>
              </a:ext>
            </a:extLst>
          </p:cNvPr>
          <p:cNvSpPr/>
          <p:nvPr/>
        </p:nvSpPr>
        <p:spPr>
          <a:xfrm>
            <a:off x="4935572" y="1970547"/>
            <a:ext cx="3418280" cy="1440160"/>
          </a:xfrm>
          <a:prstGeom prst="roundRect">
            <a:avLst/>
          </a:prstGeom>
          <a:noFill/>
          <a:ln w="38100">
            <a:solidFill>
              <a:srgbClr val="D7E4B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823C34-51D7-1E6A-4871-4A5AD695C308}"/>
              </a:ext>
            </a:extLst>
          </p:cNvPr>
          <p:cNvSpPr txBox="1"/>
          <p:nvPr/>
        </p:nvSpPr>
        <p:spPr>
          <a:xfrm>
            <a:off x="5705335" y="1738241"/>
            <a:ext cx="21410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DFBE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7E4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</a:t>
            </a:r>
            <a:r>
              <a:rPr lang="ko-KR" altLang="en-US" sz="2000" dirty="0">
                <a:solidFill>
                  <a:srgbClr val="D7E4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D7E4B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initialization</a:t>
            </a:r>
            <a:endParaRPr lang="ko-KR" altLang="en-US" sz="2000" dirty="0">
              <a:solidFill>
                <a:srgbClr val="D7E4B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EC75C-9556-4AD5-B072-244B1F4A5FCF}"/>
                  </a:ext>
                </a:extLst>
              </p:cNvPr>
              <p:cNvSpPr txBox="1"/>
              <p:nvPr/>
            </p:nvSpPr>
            <p:spPr>
              <a:xfrm>
                <a:off x="5117687" y="1960573"/>
                <a:ext cx="3236165" cy="1210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을 </a:t>
                </a:r>
                <a:r>
                  <a:rPr lang="ko-KR" altLang="en-US" sz="20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표준편차로하는</a:t>
                </a: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정규분포로 초기화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7EC75C-9556-4AD5-B072-244B1F4A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687" y="1960573"/>
                <a:ext cx="3236165" cy="1210588"/>
              </a:xfrm>
              <a:prstGeom prst="rect">
                <a:avLst/>
              </a:prstGeom>
              <a:blipFill>
                <a:blip r:embed="rId5"/>
                <a:stretch>
                  <a:fillRect b="-85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 descr="그래픽, 상징, 폰트, 디자인이(가) 표시된 사진&#10;&#10;자동 생성된 설명">
            <a:extLst>
              <a:ext uri="{FF2B5EF4-FFF2-40B4-BE49-F238E27FC236}">
                <a16:creationId xmlns:a16="http://schemas.microsoft.com/office/drawing/2014/main" id="{21E37851-BA5E-F6F5-FA96-3B25884060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02099" y="3683683"/>
            <a:ext cx="667339" cy="667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A51A24-C806-B2CB-8D64-B550E2194618}"/>
                  </a:ext>
                </a:extLst>
              </p:cNvPr>
              <p:cNvSpPr txBox="1"/>
              <p:nvPr/>
            </p:nvSpPr>
            <p:spPr>
              <a:xfrm>
                <a:off x="943339" y="2069331"/>
                <a:ext cx="3236165" cy="1199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𝑛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+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𝑚</m:t>
                            </m:r>
                          </m:e>
                        </m:rad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을 표준편차로 하는 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정규분포로 초기화</a:t>
                </a:r>
                <a:endParaRPr lang="en-US" altLang="ko-KR" sz="20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A51A24-C806-B2CB-8D64-B550E2194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39" y="2069331"/>
                <a:ext cx="3236165" cy="1199174"/>
              </a:xfrm>
              <a:prstGeom prst="rect">
                <a:avLst/>
              </a:prstGeom>
              <a:blipFill>
                <a:blip r:embed="rId6"/>
                <a:stretch>
                  <a:fillRect b="-8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9F4C41B-C4A4-6E96-34DB-5F546FCA4B62}"/>
              </a:ext>
            </a:extLst>
          </p:cNvPr>
          <p:cNvSpPr txBox="1"/>
          <p:nvPr/>
        </p:nvSpPr>
        <p:spPr>
          <a:xfrm>
            <a:off x="4831744" y="4892968"/>
            <a:ext cx="3800901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ReLU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함수일 때 많이 사용하고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기울기 소실 문제 방지</a:t>
            </a:r>
            <a:endParaRPr lang="en-US" altLang="ko-KR" sz="16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54BB9-C9A2-E980-8522-40257DA73C13}"/>
              </a:ext>
            </a:extLst>
          </p:cNvPr>
          <p:cNvSpPr txBox="1"/>
          <p:nvPr/>
        </p:nvSpPr>
        <p:spPr>
          <a:xfrm>
            <a:off x="2895092" y="3643456"/>
            <a:ext cx="3236165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 :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층의 노드 수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 :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층의 노드 수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D0933-CA89-0B23-8A96-795F7277289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성능향상기법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393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EBC808-8381-22DE-F1A3-AF3BC08FCA69}"/>
              </a:ext>
            </a:extLst>
          </p:cNvPr>
          <p:cNvSpPr/>
          <p:nvPr/>
        </p:nvSpPr>
        <p:spPr>
          <a:xfrm>
            <a:off x="1491845" y="4796082"/>
            <a:ext cx="6408712" cy="106541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 Normalization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1F96F-74B7-0101-0F5F-7DD03E4C3FBC}"/>
              </a:ext>
            </a:extLst>
          </p:cNvPr>
          <p:cNvSpPr txBox="1"/>
          <p:nvPr/>
        </p:nvSpPr>
        <p:spPr>
          <a:xfrm>
            <a:off x="1259632" y="4826769"/>
            <a:ext cx="687313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데이터 셋을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나누는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Batch</a:t>
            </a:r>
            <a:r>
              <a:rPr lang="ko-KR" altLang="en-US" sz="20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크기에 따라 </a:t>
            </a:r>
            <a:r>
              <a:rPr lang="en-US" altLang="ko-KR" sz="20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Iteration </a:t>
            </a:r>
            <a:r>
              <a:rPr lang="ko-KR" altLang="en-US" sz="2000" dirty="0"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결정</a:t>
            </a:r>
            <a:endParaRPr lang="en-US" altLang="ko-KR" sz="2000" dirty="0">
              <a:highlight>
                <a:srgbClr val="FFFF00"/>
              </a:highligh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D36CC6-B258-F4A2-D328-DFF6C5E7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29" y="1472660"/>
            <a:ext cx="6314489" cy="2892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5BFDA4-D52D-1D2D-516C-169ED82452E6}"/>
              </a:ext>
            </a:extLst>
          </p:cNvPr>
          <p:cNvSpPr txBox="1"/>
          <p:nvPr/>
        </p:nvSpPr>
        <p:spPr>
          <a:xfrm>
            <a:off x="1490354" y="4577720"/>
            <a:ext cx="313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배치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1A3E76-70C6-29EB-99C9-3C040CA7F0EF}"/>
                  </a:ext>
                </a:extLst>
              </p:cNvPr>
              <p:cNvSpPr txBox="1"/>
              <p:nvPr/>
            </p:nvSpPr>
            <p:spPr>
              <a:xfrm>
                <a:off x="5076056" y="5818912"/>
                <a:ext cx="4591050" cy="424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>
                        <a:lumMod val="6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 epoch = batch size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>
                    <a:solidFill>
                      <a:schemeClr val="bg1">
                        <a:lumMod val="6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iteration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1A3E76-70C6-29EB-99C9-3C040CA7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818912"/>
                <a:ext cx="4591050" cy="424860"/>
              </a:xfrm>
              <a:prstGeom prst="rect">
                <a:avLst/>
              </a:prstGeom>
              <a:blipFill>
                <a:blip r:embed="rId4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3ED0500-6277-3CD6-DD07-1A9B20A2AFF2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성능향상기법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935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23728" y="223235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성능향상기법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Normalization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759BA2-F7B2-9EA8-56BD-6D64111BE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24" t="20480" r="2912" b="45944"/>
          <a:stretch/>
        </p:blipFill>
        <p:spPr>
          <a:xfrm>
            <a:off x="5450733" y="1746126"/>
            <a:ext cx="1577870" cy="1007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6ED244-8C06-A271-D7D3-84F0CC904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1" t="53583" r="2912" b="10128"/>
          <a:stretch/>
        </p:blipFill>
        <p:spPr>
          <a:xfrm>
            <a:off x="1331640" y="2751299"/>
            <a:ext cx="6060155" cy="14597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47228B-2062-ABE8-58E2-C3FBD9138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0" t="20480" r="37649" b="45944"/>
          <a:stretch/>
        </p:blipFill>
        <p:spPr>
          <a:xfrm>
            <a:off x="3209590" y="1719759"/>
            <a:ext cx="1512168" cy="10493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AA2467-9F56-9C81-B21A-8278023F1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60" t="32244" r="32118" b="59806"/>
          <a:stretch/>
        </p:blipFill>
        <p:spPr>
          <a:xfrm>
            <a:off x="4635289" y="2099459"/>
            <a:ext cx="856368" cy="22432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3F411DD-C36F-2937-92AA-0FD266691BA8}"/>
              </a:ext>
            </a:extLst>
          </p:cNvPr>
          <p:cNvSpPr/>
          <p:nvPr/>
        </p:nvSpPr>
        <p:spPr>
          <a:xfrm>
            <a:off x="1491845" y="4796082"/>
            <a:ext cx="6408712" cy="106541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D8CD5-E542-7B19-8405-981233B0DF9A}"/>
              </a:ext>
            </a:extLst>
          </p:cNvPr>
          <p:cNvSpPr txBox="1"/>
          <p:nvPr/>
        </p:nvSpPr>
        <p:spPr>
          <a:xfrm>
            <a:off x="1259632" y="4826769"/>
            <a:ext cx="687313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Batch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데이터를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평균과 분산을 이용하여 정규화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과정에는 학습 과정에서 얻은 평균과 분산의 평균 이용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137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23728" y="223235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성능향상기법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Normalization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759BA2-F7B2-9EA8-56BD-6D64111BE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24" t="20480" r="2912" b="45944"/>
          <a:stretch/>
        </p:blipFill>
        <p:spPr>
          <a:xfrm>
            <a:off x="5450733" y="1746126"/>
            <a:ext cx="1577870" cy="1007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6ED244-8C06-A271-D7D3-84F0CC904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1" t="53583" r="2912" b="10128"/>
          <a:stretch/>
        </p:blipFill>
        <p:spPr>
          <a:xfrm>
            <a:off x="1331640" y="2751299"/>
            <a:ext cx="6060155" cy="14597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47228B-2062-ABE8-58E2-C3FBD9138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0" t="20480" r="37649" b="45944"/>
          <a:stretch/>
        </p:blipFill>
        <p:spPr>
          <a:xfrm>
            <a:off x="3209590" y="1719759"/>
            <a:ext cx="1512168" cy="10493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AA2467-9F56-9C81-B21A-8278023F1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60" t="32244" r="32118" b="59806"/>
          <a:stretch/>
        </p:blipFill>
        <p:spPr>
          <a:xfrm>
            <a:off x="4635289" y="2099459"/>
            <a:ext cx="856368" cy="22432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3F411DD-C36F-2937-92AA-0FD266691BA8}"/>
              </a:ext>
            </a:extLst>
          </p:cNvPr>
          <p:cNvSpPr/>
          <p:nvPr/>
        </p:nvSpPr>
        <p:spPr>
          <a:xfrm>
            <a:off x="1491845" y="4796082"/>
            <a:ext cx="6408712" cy="106541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D8CD5-E542-7B19-8405-981233B0DF9A}"/>
              </a:ext>
            </a:extLst>
          </p:cNvPr>
          <p:cNvSpPr txBox="1"/>
          <p:nvPr/>
        </p:nvSpPr>
        <p:spPr>
          <a:xfrm>
            <a:off x="1259632" y="4826769"/>
            <a:ext cx="687313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Batch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데이터를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평균과 분산으로 정규화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과정에는 학습 과정에서 얻은 평균과 분산의 평균 이용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0A13A9-C861-3DD9-2FF2-FEC30491C7E5}"/>
              </a:ext>
            </a:extLst>
          </p:cNvPr>
          <p:cNvSpPr txBox="1"/>
          <p:nvPr/>
        </p:nvSpPr>
        <p:spPr>
          <a:xfrm>
            <a:off x="1490354" y="4577720"/>
            <a:ext cx="313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EC1BF7-B28A-10E4-96DF-A07B2CA00E6A}"/>
              </a:ext>
            </a:extLst>
          </p:cNvPr>
          <p:cNvSpPr/>
          <p:nvPr/>
        </p:nvSpPr>
        <p:spPr>
          <a:xfrm>
            <a:off x="799406" y="1479466"/>
            <a:ext cx="7689204" cy="48298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5869418-1539-FFBA-D6E4-F40B03FCF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133" y="1903636"/>
            <a:ext cx="2362530" cy="2381582"/>
          </a:xfrm>
          <a:prstGeom prst="rect">
            <a:avLst/>
          </a:prstGeom>
        </p:spPr>
      </p:pic>
      <p:pic>
        <p:nvPicPr>
          <p:cNvPr id="1026" name="Picture 2" descr="Sequence to Sequence Models: Types, Examples - Analytics Yogi">
            <a:extLst>
              <a:ext uri="{FF2B5EF4-FFF2-40B4-BE49-F238E27FC236}">
                <a16:creationId xmlns:a16="http://schemas.microsoft.com/office/drawing/2014/main" id="{C488B0BD-B2BE-A122-0012-AD0E5C3FF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16" y="2060686"/>
            <a:ext cx="3563960" cy="20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87049E8-9738-CE59-4BD2-96080E49372B}"/>
              </a:ext>
            </a:extLst>
          </p:cNvPr>
          <p:cNvSpPr/>
          <p:nvPr/>
        </p:nvSpPr>
        <p:spPr>
          <a:xfrm>
            <a:off x="1565706" y="4818193"/>
            <a:ext cx="6408712" cy="10654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5C0C3A-2B8C-DADD-DE9C-7430217BD5BA}"/>
              </a:ext>
            </a:extLst>
          </p:cNvPr>
          <p:cNvSpPr txBox="1"/>
          <p:nvPr/>
        </p:nvSpPr>
        <p:spPr>
          <a:xfrm>
            <a:off x="1469644" y="4834316"/>
            <a:ext cx="6780775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Batch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크기가 너무 작거나</a:t>
            </a:r>
            <a:endParaRPr lang="en-US" altLang="ko-KR" sz="20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Sequential </a:t>
            </a:r>
            <a:r>
              <a:rPr lang="ko-KR" altLang="en-US" sz="20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처리하는 경우 적용 시키기 어려움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Object 38">
            <a:extLst>
              <a:ext uri="{FF2B5EF4-FFF2-40B4-BE49-F238E27FC236}">
                <a16:creationId xmlns:a16="http://schemas.microsoft.com/office/drawing/2014/main" id="{5BB5113F-6F23-1328-1F8E-71582D3D397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7460" y="4555742"/>
            <a:ext cx="459532" cy="4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0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23728" y="223235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성능향상기법</a:t>
            </a:r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Layer Normalization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1F96F-74B7-0101-0F5F-7DD03E4C3FBC}"/>
              </a:ext>
            </a:extLst>
          </p:cNvPr>
          <p:cNvSpPr txBox="1"/>
          <p:nvPr/>
        </p:nvSpPr>
        <p:spPr>
          <a:xfrm>
            <a:off x="1259632" y="4836152"/>
            <a:ext cx="687313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차원에서 정규화를 진행하는 방법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Sequence data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649D49-3AD3-ADF1-4212-9322D748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06" y="1982309"/>
            <a:ext cx="6520189" cy="2344193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2110714-0267-3957-7FA7-BC78ACAC8721}"/>
              </a:ext>
            </a:extLst>
          </p:cNvPr>
          <p:cNvSpPr/>
          <p:nvPr/>
        </p:nvSpPr>
        <p:spPr>
          <a:xfrm>
            <a:off x="1436106" y="4836152"/>
            <a:ext cx="6592278" cy="1010853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202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7EBC808-8381-22DE-F1A3-AF3BC08FCA69}"/>
              </a:ext>
            </a:extLst>
          </p:cNvPr>
          <p:cNvSpPr/>
          <p:nvPr/>
        </p:nvSpPr>
        <p:spPr>
          <a:xfrm>
            <a:off x="1491845" y="4796082"/>
            <a:ext cx="6408712" cy="1065411"/>
          </a:xfrm>
          <a:prstGeom prst="roundRect">
            <a:avLst/>
          </a:prstGeom>
          <a:noFill/>
          <a:ln w="38100">
            <a:solidFill>
              <a:srgbClr val="C6D9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EB2B7-D5D4-4DCA-9CE1-B42183C47A66}"/>
              </a:ext>
            </a:extLst>
          </p:cNvPr>
          <p:cNvSpPr txBox="1"/>
          <p:nvPr/>
        </p:nvSpPr>
        <p:spPr>
          <a:xfrm>
            <a:off x="677205" y="1010995"/>
            <a:ext cx="418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Dropout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3A85D1-C447-46D5-9E5B-A4AEB9106F0B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0027AB-24C6-C3CD-D497-F6182E820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29"/>
          <a:stretch/>
        </p:blipFill>
        <p:spPr>
          <a:xfrm>
            <a:off x="1350015" y="1635562"/>
            <a:ext cx="6587986" cy="2568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5CF983-B703-103C-A6F0-5A522EA1AE54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성능향상기법</a:t>
            </a:r>
            <a:endParaRPr lang="ko-KR" altLang="en-US" sz="2400" spc="3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D4196-36AB-9BC1-1246-2DC64074848C}"/>
              </a:ext>
            </a:extLst>
          </p:cNvPr>
          <p:cNvSpPr txBox="1"/>
          <p:nvPr/>
        </p:nvSpPr>
        <p:spPr>
          <a:xfrm>
            <a:off x="1259632" y="4796082"/>
            <a:ext cx="687313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Batch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마다 일정한 비율의 노드를 버리고 학습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앙상블과 유사한 효과를 낼 수 있어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과적합을 방지</a:t>
            </a:r>
            <a:endParaRPr lang="en-US" altLang="ko-KR" sz="20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677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3768" y="2551180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83768" y="3847324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83767" y="2226352"/>
            <a:ext cx="4392488" cy="153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300" normalizeH="0" baseline="0" noProof="0" dirty="0">
                <a:ln>
                  <a:noFill/>
                </a:ln>
                <a:solidFill>
                  <a:srgbClr val="28517A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 YOU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47664" y="1628800"/>
            <a:ext cx="786418" cy="6743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6203" y="2239014"/>
            <a:ext cx="439983" cy="3578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79713" y="2559119"/>
            <a:ext cx="504056" cy="4399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72277" y="3847324"/>
            <a:ext cx="504056" cy="4399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76333" y="3617487"/>
            <a:ext cx="333591" cy="3064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28517A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05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31;p6">
            <a:extLst>
              <a:ext uri="{FF2B5EF4-FFF2-40B4-BE49-F238E27FC236}">
                <a16:creationId xmlns:a16="http://schemas.microsoft.com/office/drawing/2014/main" id="{C82C957F-7C99-B6CD-B206-22A41F0AE179}"/>
              </a:ext>
            </a:extLst>
          </p:cNvPr>
          <p:cNvSpPr/>
          <p:nvPr/>
        </p:nvSpPr>
        <p:spPr>
          <a:xfrm>
            <a:off x="1153715" y="5079233"/>
            <a:ext cx="6836565" cy="1217553"/>
          </a:xfrm>
          <a:custGeom>
            <a:avLst/>
            <a:gdLst>
              <a:gd name="connsiteX0" fmla="*/ 0 w 6836565"/>
              <a:gd name="connsiteY0" fmla="*/ 202930 h 1217553"/>
              <a:gd name="connsiteX1" fmla="*/ 202930 w 6836565"/>
              <a:gd name="connsiteY1" fmla="*/ 0 h 1217553"/>
              <a:gd name="connsiteX2" fmla="*/ 781693 w 6836565"/>
              <a:gd name="connsiteY2" fmla="*/ 0 h 1217553"/>
              <a:gd name="connsiteX3" fmla="*/ 1553378 w 6836565"/>
              <a:gd name="connsiteY3" fmla="*/ 0 h 1217553"/>
              <a:gd name="connsiteX4" fmla="*/ 2260756 w 6836565"/>
              <a:gd name="connsiteY4" fmla="*/ 0 h 1217553"/>
              <a:gd name="connsiteX5" fmla="*/ 2710905 w 6836565"/>
              <a:gd name="connsiteY5" fmla="*/ 0 h 1217553"/>
              <a:gd name="connsiteX6" fmla="*/ 3289668 w 6836565"/>
              <a:gd name="connsiteY6" fmla="*/ 0 h 1217553"/>
              <a:gd name="connsiteX7" fmla="*/ 3997046 w 6836565"/>
              <a:gd name="connsiteY7" fmla="*/ 0 h 1217553"/>
              <a:gd name="connsiteX8" fmla="*/ 4447195 w 6836565"/>
              <a:gd name="connsiteY8" fmla="*/ 0 h 1217553"/>
              <a:gd name="connsiteX9" fmla="*/ 5218880 w 6836565"/>
              <a:gd name="connsiteY9" fmla="*/ 0 h 1217553"/>
              <a:gd name="connsiteX10" fmla="*/ 5926257 w 6836565"/>
              <a:gd name="connsiteY10" fmla="*/ 0 h 1217553"/>
              <a:gd name="connsiteX11" fmla="*/ 6633635 w 6836565"/>
              <a:gd name="connsiteY11" fmla="*/ 0 h 1217553"/>
              <a:gd name="connsiteX12" fmla="*/ 6836565 w 6836565"/>
              <a:gd name="connsiteY12" fmla="*/ 202930 h 1217553"/>
              <a:gd name="connsiteX13" fmla="*/ 6836565 w 6836565"/>
              <a:gd name="connsiteY13" fmla="*/ 592543 h 1217553"/>
              <a:gd name="connsiteX14" fmla="*/ 6836565 w 6836565"/>
              <a:gd name="connsiteY14" fmla="*/ 1014623 h 1217553"/>
              <a:gd name="connsiteX15" fmla="*/ 6633635 w 6836565"/>
              <a:gd name="connsiteY15" fmla="*/ 1217553 h 1217553"/>
              <a:gd name="connsiteX16" fmla="*/ 5861950 w 6836565"/>
              <a:gd name="connsiteY16" fmla="*/ 1217553 h 1217553"/>
              <a:gd name="connsiteX17" fmla="*/ 5283187 w 6836565"/>
              <a:gd name="connsiteY17" fmla="*/ 1217553 h 1217553"/>
              <a:gd name="connsiteX18" fmla="*/ 4575809 w 6836565"/>
              <a:gd name="connsiteY18" fmla="*/ 1217553 h 1217553"/>
              <a:gd name="connsiteX19" fmla="*/ 3868432 w 6836565"/>
              <a:gd name="connsiteY19" fmla="*/ 1217553 h 1217553"/>
              <a:gd name="connsiteX20" fmla="*/ 3418283 w 6836565"/>
              <a:gd name="connsiteY20" fmla="*/ 1217553 h 1217553"/>
              <a:gd name="connsiteX21" fmla="*/ 2968133 w 6836565"/>
              <a:gd name="connsiteY21" fmla="*/ 1217553 h 1217553"/>
              <a:gd name="connsiteX22" fmla="*/ 2517984 w 6836565"/>
              <a:gd name="connsiteY22" fmla="*/ 1217553 h 1217553"/>
              <a:gd name="connsiteX23" fmla="*/ 2003527 w 6836565"/>
              <a:gd name="connsiteY23" fmla="*/ 1217553 h 1217553"/>
              <a:gd name="connsiteX24" fmla="*/ 1296150 w 6836565"/>
              <a:gd name="connsiteY24" fmla="*/ 1217553 h 1217553"/>
              <a:gd name="connsiteX25" fmla="*/ 202930 w 6836565"/>
              <a:gd name="connsiteY25" fmla="*/ 1217553 h 1217553"/>
              <a:gd name="connsiteX26" fmla="*/ 0 w 6836565"/>
              <a:gd name="connsiteY26" fmla="*/ 1014623 h 1217553"/>
              <a:gd name="connsiteX27" fmla="*/ 0 w 6836565"/>
              <a:gd name="connsiteY27" fmla="*/ 608777 h 1217553"/>
              <a:gd name="connsiteX28" fmla="*/ 0 w 6836565"/>
              <a:gd name="connsiteY28" fmla="*/ 202930 h 12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6565" h="1217553" extrusionOk="0">
                <a:moveTo>
                  <a:pt x="0" y="202930"/>
                </a:moveTo>
                <a:cubicBezTo>
                  <a:pt x="23513" y="87523"/>
                  <a:pt x="111960" y="12291"/>
                  <a:pt x="202930" y="0"/>
                </a:cubicBezTo>
                <a:cubicBezTo>
                  <a:pt x="400669" y="9496"/>
                  <a:pt x="570634" y="-8382"/>
                  <a:pt x="781693" y="0"/>
                </a:cubicBezTo>
                <a:cubicBezTo>
                  <a:pt x="992752" y="8382"/>
                  <a:pt x="1316145" y="-3546"/>
                  <a:pt x="1553378" y="0"/>
                </a:cubicBezTo>
                <a:cubicBezTo>
                  <a:pt x="1790612" y="3546"/>
                  <a:pt x="1951251" y="24272"/>
                  <a:pt x="2260756" y="0"/>
                </a:cubicBezTo>
                <a:cubicBezTo>
                  <a:pt x="2570261" y="-24272"/>
                  <a:pt x="2510141" y="-11640"/>
                  <a:pt x="2710905" y="0"/>
                </a:cubicBezTo>
                <a:cubicBezTo>
                  <a:pt x="2911669" y="11640"/>
                  <a:pt x="3083282" y="16127"/>
                  <a:pt x="3289668" y="0"/>
                </a:cubicBezTo>
                <a:cubicBezTo>
                  <a:pt x="3496054" y="-16127"/>
                  <a:pt x="3687586" y="3960"/>
                  <a:pt x="3997046" y="0"/>
                </a:cubicBezTo>
                <a:cubicBezTo>
                  <a:pt x="4306506" y="-3960"/>
                  <a:pt x="4268699" y="11691"/>
                  <a:pt x="4447195" y="0"/>
                </a:cubicBezTo>
                <a:cubicBezTo>
                  <a:pt x="4625691" y="-11691"/>
                  <a:pt x="4868031" y="29997"/>
                  <a:pt x="5218880" y="0"/>
                </a:cubicBezTo>
                <a:cubicBezTo>
                  <a:pt x="5569730" y="-29997"/>
                  <a:pt x="5754182" y="-13845"/>
                  <a:pt x="5926257" y="0"/>
                </a:cubicBezTo>
                <a:cubicBezTo>
                  <a:pt x="6098332" y="13845"/>
                  <a:pt x="6443210" y="-10146"/>
                  <a:pt x="6633635" y="0"/>
                </a:cubicBezTo>
                <a:cubicBezTo>
                  <a:pt x="6729025" y="-18427"/>
                  <a:pt x="6835705" y="67657"/>
                  <a:pt x="6836565" y="202930"/>
                </a:cubicBezTo>
                <a:cubicBezTo>
                  <a:pt x="6850593" y="286621"/>
                  <a:pt x="6830642" y="433260"/>
                  <a:pt x="6836565" y="592543"/>
                </a:cubicBezTo>
                <a:cubicBezTo>
                  <a:pt x="6842488" y="751826"/>
                  <a:pt x="6828590" y="841179"/>
                  <a:pt x="6836565" y="1014623"/>
                </a:cubicBezTo>
                <a:cubicBezTo>
                  <a:pt x="6813521" y="1113729"/>
                  <a:pt x="6751500" y="1205225"/>
                  <a:pt x="6633635" y="1217553"/>
                </a:cubicBezTo>
                <a:cubicBezTo>
                  <a:pt x="6276909" y="1224283"/>
                  <a:pt x="6056669" y="1198142"/>
                  <a:pt x="5861950" y="1217553"/>
                </a:cubicBezTo>
                <a:cubicBezTo>
                  <a:pt x="5667231" y="1236964"/>
                  <a:pt x="5468663" y="1199086"/>
                  <a:pt x="5283187" y="1217553"/>
                </a:cubicBezTo>
                <a:cubicBezTo>
                  <a:pt x="5097711" y="1236020"/>
                  <a:pt x="4876658" y="1194480"/>
                  <a:pt x="4575809" y="1217553"/>
                </a:cubicBezTo>
                <a:cubicBezTo>
                  <a:pt x="4274960" y="1240626"/>
                  <a:pt x="4069526" y="1213188"/>
                  <a:pt x="3868432" y="1217553"/>
                </a:cubicBezTo>
                <a:cubicBezTo>
                  <a:pt x="3667338" y="1221918"/>
                  <a:pt x="3545286" y="1225541"/>
                  <a:pt x="3418283" y="1217553"/>
                </a:cubicBezTo>
                <a:cubicBezTo>
                  <a:pt x="3291280" y="1209565"/>
                  <a:pt x="3152302" y="1213036"/>
                  <a:pt x="2968133" y="1217553"/>
                </a:cubicBezTo>
                <a:cubicBezTo>
                  <a:pt x="2783964" y="1222071"/>
                  <a:pt x="2659397" y="1235883"/>
                  <a:pt x="2517984" y="1217553"/>
                </a:cubicBezTo>
                <a:cubicBezTo>
                  <a:pt x="2376571" y="1199223"/>
                  <a:pt x="2115927" y="1195641"/>
                  <a:pt x="2003527" y="1217553"/>
                </a:cubicBezTo>
                <a:cubicBezTo>
                  <a:pt x="1891127" y="1239465"/>
                  <a:pt x="1566522" y="1206575"/>
                  <a:pt x="1296150" y="1217553"/>
                </a:cubicBezTo>
                <a:cubicBezTo>
                  <a:pt x="1025778" y="1228531"/>
                  <a:pt x="444172" y="1196097"/>
                  <a:pt x="202930" y="1217553"/>
                </a:cubicBezTo>
                <a:cubicBezTo>
                  <a:pt x="96809" y="1215975"/>
                  <a:pt x="-14182" y="1119155"/>
                  <a:pt x="0" y="1014623"/>
                </a:cubicBezTo>
                <a:cubicBezTo>
                  <a:pt x="11678" y="895798"/>
                  <a:pt x="-12438" y="749080"/>
                  <a:pt x="0" y="608777"/>
                </a:cubicBezTo>
                <a:cubicBezTo>
                  <a:pt x="12438" y="468474"/>
                  <a:pt x="11683" y="327458"/>
                  <a:pt x="0" y="202930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한계점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C0BE6-4CB5-7976-8226-C798CD407B37}"/>
              </a:ext>
            </a:extLst>
          </p:cNvPr>
          <p:cNvSpPr txBox="1"/>
          <p:nvPr/>
        </p:nvSpPr>
        <p:spPr>
          <a:xfrm>
            <a:off x="687763" y="5178383"/>
            <a:ext cx="770002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데이터의 특성 수가 증가함에 따라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 있는 정보가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상대적으로 감소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모델의 성능 저하되는 현상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 descr="도표, 평면도, 라인, 디자인이(가) 표시된 사진&#10;&#10;자동 생성된 설명">
            <a:extLst>
              <a:ext uri="{FF2B5EF4-FFF2-40B4-BE49-F238E27FC236}">
                <a16:creationId xmlns:a16="http://schemas.microsoft.com/office/drawing/2014/main" id="{E91C5266-6ED3-5516-C966-82C34F468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1" y="1837795"/>
            <a:ext cx="7077075" cy="303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17A9DF-A44A-040A-6570-E274A398CC5E}"/>
              </a:ext>
            </a:extLst>
          </p:cNvPr>
          <p:cNvSpPr txBox="1"/>
          <p:nvPr/>
        </p:nvSpPr>
        <p:spPr>
          <a:xfrm>
            <a:off x="899592" y="149065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차원의 저주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EB9AC-B0EB-EBB7-7C0F-4B747C615F05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</p:spTree>
    <p:extLst>
      <p:ext uri="{BB962C8B-B14F-4D97-AF65-F5344CB8AC3E}">
        <p14:creationId xmlns:p14="http://schemas.microsoft.com/office/powerpoint/2010/main" val="300158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31;p6">
            <a:extLst>
              <a:ext uri="{FF2B5EF4-FFF2-40B4-BE49-F238E27FC236}">
                <a16:creationId xmlns:a16="http://schemas.microsoft.com/office/drawing/2014/main" id="{C82C957F-7C99-B6CD-B206-22A41F0AE179}"/>
              </a:ext>
            </a:extLst>
          </p:cNvPr>
          <p:cNvSpPr/>
          <p:nvPr/>
        </p:nvSpPr>
        <p:spPr>
          <a:xfrm>
            <a:off x="1153715" y="5079233"/>
            <a:ext cx="6836565" cy="1217553"/>
          </a:xfrm>
          <a:custGeom>
            <a:avLst/>
            <a:gdLst>
              <a:gd name="connsiteX0" fmla="*/ 0 w 6836565"/>
              <a:gd name="connsiteY0" fmla="*/ 202930 h 1217553"/>
              <a:gd name="connsiteX1" fmla="*/ 202930 w 6836565"/>
              <a:gd name="connsiteY1" fmla="*/ 0 h 1217553"/>
              <a:gd name="connsiteX2" fmla="*/ 781693 w 6836565"/>
              <a:gd name="connsiteY2" fmla="*/ 0 h 1217553"/>
              <a:gd name="connsiteX3" fmla="*/ 1553378 w 6836565"/>
              <a:gd name="connsiteY3" fmla="*/ 0 h 1217553"/>
              <a:gd name="connsiteX4" fmla="*/ 2260756 w 6836565"/>
              <a:gd name="connsiteY4" fmla="*/ 0 h 1217553"/>
              <a:gd name="connsiteX5" fmla="*/ 2710905 w 6836565"/>
              <a:gd name="connsiteY5" fmla="*/ 0 h 1217553"/>
              <a:gd name="connsiteX6" fmla="*/ 3289668 w 6836565"/>
              <a:gd name="connsiteY6" fmla="*/ 0 h 1217553"/>
              <a:gd name="connsiteX7" fmla="*/ 3997046 w 6836565"/>
              <a:gd name="connsiteY7" fmla="*/ 0 h 1217553"/>
              <a:gd name="connsiteX8" fmla="*/ 4447195 w 6836565"/>
              <a:gd name="connsiteY8" fmla="*/ 0 h 1217553"/>
              <a:gd name="connsiteX9" fmla="*/ 5218880 w 6836565"/>
              <a:gd name="connsiteY9" fmla="*/ 0 h 1217553"/>
              <a:gd name="connsiteX10" fmla="*/ 5926257 w 6836565"/>
              <a:gd name="connsiteY10" fmla="*/ 0 h 1217553"/>
              <a:gd name="connsiteX11" fmla="*/ 6633635 w 6836565"/>
              <a:gd name="connsiteY11" fmla="*/ 0 h 1217553"/>
              <a:gd name="connsiteX12" fmla="*/ 6836565 w 6836565"/>
              <a:gd name="connsiteY12" fmla="*/ 202930 h 1217553"/>
              <a:gd name="connsiteX13" fmla="*/ 6836565 w 6836565"/>
              <a:gd name="connsiteY13" fmla="*/ 592543 h 1217553"/>
              <a:gd name="connsiteX14" fmla="*/ 6836565 w 6836565"/>
              <a:gd name="connsiteY14" fmla="*/ 1014623 h 1217553"/>
              <a:gd name="connsiteX15" fmla="*/ 6633635 w 6836565"/>
              <a:gd name="connsiteY15" fmla="*/ 1217553 h 1217553"/>
              <a:gd name="connsiteX16" fmla="*/ 5861950 w 6836565"/>
              <a:gd name="connsiteY16" fmla="*/ 1217553 h 1217553"/>
              <a:gd name="connsiteX17" fmla="*/ 5283187 w 6836565"/>
              <a:gd name="connsiteY17" fmla="*/ 1217553 h 1217553"/>
              <a:gd name="connsiteX18" fmla="*/ 4575809 w 6836565"/>
              <a:gd name="connsiteY18" fmla="*/ 1217553 h 1217553"/>
              <a:gd name="connsiteX19" fmla="*/ 3868432 w 6836565"/>
              <a:gd name="connsiteY19" fmla="*/ 1217553 h 1217553"/>
              <a:gd name="connsiteX20" fmla="*/ 3418283 w 6836565"/>
              <a:gd name="connsiteY20" fmla="*/ 1217553 h 1217553"/>
              <a:gd name="connsiteX21" fmla="*/ 2968133 w 6836565"/>
              <a:gd name="connsiteY21" fmla="*/ 1217553 h 1217553"/>
              <a:gd name="connsiteX22" fmla="*/ 2517984 w 6836565"/>
              <a:gd name="connsiteY22" fmla="*/ 1217553 h 1217553"/>
              <a:gd name="connsiteX23" fmla="*/ 2003527 w 6836565"/>
              <a:gd name="connsiteY23" fmla="*/ 1217553 h 1217553"/>
              <a:gd name="connsiteX24" fmla="*/ 1296150 w 6836565"/>
              <a:gd name="connsiteY24" fmla="*/ 1217553 h 1217553"/>
              <a:gd name="connsiteX25" fmla="*/ 202930 w 6836565"/>
              <a:gd name="connsiteY25" fmla="*/ 1217553 h 1217553"/>
              <a:gd name="connsiteX26" fmla="*/ 0 w 6836565"/>
              <a:gd name="connsiteY26" fmla="*/ 1014623 h 1217553"/>
              <a:gd name="connsiteX27" fmla="*/ 0 w 6836565"/>
              <a:gd name="connsiteY27" fmla="*/ 608777 h 1217553"/>
              <a:gd name="connsiteX28" fmla="*/ 0 w 6836565"/>
              <a:gd name="connsiteY28" fmla="*/ 202930 h 12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6565" h="1217553" extrusionOk="0">
                <a:moveTo>
                  <a:pt x="0" y="202930"/>
                </a:moveTo>
                <a:cubicBezTo>
                  <a:pt x="23513" y="87523"/>
                  <a:pt x="111960" y="12291"/>
                  <a:pt x="202930" y="0"/>
                </a:cubicBezTo>
                <a:cubicBezTo>
                  <a:pt x="400669" y="9496"/>
                  <a:pt x="570634" y="-8382"/>
                  <a:pt x="781693" y="0"/>
                </a:cubicBezTo>
                <a:cubicBezTo>
                  <a:pt x="992752" y="8382"/>
                  <a:pt x="1316145" y="-3546"/>
                  <a:pt x="1553378" y="0"/>
                </a:cubicBezTo>
                <a:cubicBezTo>
                  <a:pt x="1790612" y="3546"/>
                  <a:pt x="1951251" y="24272"/>
                  <a:pt x="2260756" y="0"/>
                </a:cubicBezTo>
                <a:cubicBezTo>
                  <a:pt x="2570261" y="-24272"/>
                  <a:pt x="2510141" y="-11640"/>
                  <a:pt x="2710905" y="0"/>
                </a:cubicBezTo>
                <a:cubicBezTo>
                  <a:pt x="2911669" y="11640"/>
                  <a:pt x="3083282" y="16127"/>
                  <a:pt x="3289668" y="0"/>
                </a:cubicBezTo>
                <a:cubicBezTo>
                  <a:pt x="3496054" y="-16127"/>
                  <a:pt x="3687586" y="3960"/>
                  <a:pt x="3997046" y="0"/>
                </a:cubicBezTo>
                <a:cubicBezTo>
                  <a:pt x="4306506" y="-3960"/>
                  <a:pt x="4268699" y="11691"/>
                  <a:pt x="4447195" y="0"/>
                </a:cubicBezTo>
                <a:cubicBezTo>
                  <a:pt x="4625691" y="-11691"/>
                  <a:pt x="4868031" y="29997"/>
                  <a:pt x="5218880" y="0"/>
                </a:cubicBezTo>
                <a:cubicBezTo>
                  <a:pt x="5569730" y="-29997"/>
                  <a:pt x="5754182" y="-13845"/>
                  <a:pt x="5926257" y="0"/>
                </a:cubicBezTo>
                <a:cubicBezTo>
                  <a:pt x="6098332" y="13845"/>
                  <a:pt x="6443210" y="-10146"/>
                  <a:pt x="6633635" y="0"/>
                </a:cubicBezTo>
                <a:cubicBezTo>
                  <a:pt x="6729025" y="-18427"/>
                  <a:pt x="6835705" y="67657"/>
                  <a:pt x="6836565" y="202930"/>
                </a:cubicBezTo>
                <a:cubicBezTo>
                  <a:pt x="6850593" y="286621"/>
                  <a:pt x="6830642" y="433260"/>
                  <a:pt x="6836565" y="592543"/>
                </a:cubicBezTo>
                <a:cubicBezTo>
                  <a:pt x="6842488" y="751826"/>
                  <a:pt x="6828590" y="841179"/>
                  <a:pt x="6836565" y="1014623"/>
                </a:cubicBezTo>
                <a:cubicBezTo>
                  <a:pt x="6813521" y="1113729"/>
                  <a:pt x="6751500" y="1205225"/>
                  <a:pt x="6633635" y="1217553"/>
                </a:cubicBezTo>
                <a:cubicBezTo>
                  <a:pt x="6276909" y="1224283"/>
                  <a:pt x="6056669" y="1198142"/>
                  <a:pt x="5861950" y="1217553"/>
                </a:cubicBezTo>
                <a:cubicBezTo>
                  <a:pt x="5667231" y="1236964"/>
                  <a:pt x="5468663" y="1199086"/>
                  <a:pt x="5283187" y="1217553"/>
                </a:cubicBezTo>
                <a:cubicBezTo>
                  <a:pt x="5097711" y="1236020"/>
                  <a:pt x="4876658" y="1194480"/>
                  <a:pt x="4575809" y="1217553"/>
                </a:cubicBezTo>
                <a:cubicBezTo>
                  <a:pt x="4274960" y="1240626"/>
                  <a:pt x="4069526" y="1213188"/>
                  <a:pt x="3868432" y="1217553"/>
                </a:cubicBezTo>
                <a:cubicBezTo>
                  <a:pt x="3667338" y="1221918"/>
                  <a:pt x="3545286" y="1225541"/>
                  <a:pt x="3418283" y="1217553"/>
                </a:cubicBezTo>
                <a:cubicBezTo>
                  <a:pt x="3291280" y="1209565"/>
                  <a:pt x="3152302" y="1213036"/>
                  <a:pt x="2968133" y="1217553"/>
                </a:cubicBezTo>
                <a:cubicBezTo>
                  <a:pt x="2783964" y="1222071"/>
                  <a:pt x="2659397" y="1235883"/>
                  <a:pt x="2517984" y="1217553"/>
                </a:cubicBezTo>
                <a:cubicBezTo>
                  <a:pt x="2376571" y="1199223"/>
                  <a:pt x="2115927" y="1195641"/>
                  <a:pt x="2003527" y="1217553"/>
                </a:cubicBezTo>
                <a:cubicBezTo>
                  <a:pt x="1891127" y="1239465"/>
                  <a:pt x="1566522" y="1206575"/>
                  <a:pt x="1296150" y="1217553"/>
                </a:cubicBezTo>
                <a:cubicBezTo>
                  <a:pt x="1025778" y="1228531"/>
                  <a:pt x="444172" y="1196097"/>
                  <a:pt x="202930" y="1217553"/>
                </a:cubicBezTo>
                <a:cubicBezTo>
                  <a:pt x="96809" y="1215975"/>
                  <a:pt x="-14182" y="1119155"/>
                  <a:pt x="0" y="1014623"/>
                </a:cubicBezTo>
                <a:cubicBezTo>
                  <a:pt x="11678" y="895798"/>
                  <a:pt x="-12438" y="749080"/>
                  <a:pt x="0" y="608777"/>
                </a:cubicBezTo>
                <a:cubicBezTo>
                  <a:pt x="12438" y="468474"/>
                  <a:pt x="11683" y="327458"/>
                  <a:pt x="0" y="202930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한계점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C0BE6-4CB5-7976-8226-C798CD407B37}"/>
              </a:ext>
            </a:extLst>
          </p:cNvPr>
          <p:cNvSpPr txBox="1"/>
          <p:nvPr/>
        </p:nvSpPr>
        <p:spPr>
          <a:xfrm>
            <a:off x="687763" y="5178383"/>
            <a:ext cx="770002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유의미한 데이터를 고차원 공간에서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낮은 차원으로 축소 시 데이터가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복잡하게 변환될 가능성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존재</a:t>
            </a:r>
          </a:p>
        </p:txBody>
      </p:sp>
      <p:pic>
        <p:nvPicPr>
          <p:cNvPr id="8" name="그림 7" descr="텍스트, 도표이(가) 표시된 사진&#10;&#10;자동 생성된 설명">
            <a:extLst>
              <a:ext uri="{FF2B5EF4-FFF2-40B4-BE49-F238E27FC236}">
                <a16:creationId xmlns:a16="http://schemas.microsoft.com/office/drawing/2014/main" id="{8E2623C3-A738-F8D7-8EBC-0C56BCA3B4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08" y="1682299"/>
            <a:ext cx="4392177" cy="3310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51B60-2DC1-316B-C135-90C788674299}"/>
              </a:ext>
            </a:extLst>
          </p:cNvPr>
          <p:cNvSpPr txBox="1"/>
          <p:nvPr/>
        </p:nvSpPr>
        <p:spPr>
          <a:xfrm>
            <a:off x="899592" y="149065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다양체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03BDC-15D6-5275-DE2B-26BA1A1FFCDC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</p:spTree>
    <p:extLst>
      <p:ext uri="{BB962C8B-B14F-4D97-AF65-F5344CB8AC3E}">
        <p14:creationId xmlns:p14="http://schemas.microsoft.com/office/powerpoint/2010/main" val="100230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31;p6">
            <a:extLst>
              <a:ext uri="{FF2B5EF4-FFF2-40B4-BE49-F238E27FC236}">
                <a16:creationId xmlns:a16="http://schemas.microsoft.com/office/drawing/2014/main" id="{C82C957F-7C99-B6CD-B206-22A41F0AE179}"/>
              </a:ext>
            </a:extLst>
          </p:cNvPr>
          <p:cNvSpPr/>
          <p:nvPr/>
        </p:nvSpPr>
        <p:spPr>
          <a:xfrm>
            <a:off x="1153715" y="5079233"/>
            <a:ext cx="6836565" cy="1217553"/>
          </a:xfrm>
          <a:custGeom>
            <a:avLst/>
            <a:gdLst>
              <a:gd name="connsiteX0" fmla="*/ 0 w 6836565"/>
              <a:gd name="connsiteY0" fmla="*/ 202930 h 1217553"/>
              <a:gd name="connsiteX1" fmla="*/ 202930 w 6836565"/>
              <a:gd name="connsiteY1" fmla="*/ 0 h 1217553"/>
              <a:gd name="connsiteX2" fmla="*/ 781693 w 6836565"/>
              <a:gd name="connsiteY2" fmla="*/ 0 h 1217553"/>
              <a:gd name="connsiteX3" fmla="*/ 1553378 w 6836565"/>
              <a:gd name="connsiteY3" fmla="*/ 0 h 1217553"/>
              <a:gd name="connsiteX4" fmla="*/ 2260756 w 6836565"/>
              <a:gd name="connsiteY4" fmla="*/ 0 h 1217553"/>
              <a:gd name="connsiteX5" fmla="*/ 2710905 w 6836565"/>
              <a:gd name="connsiteY5" fmla="*/ 0 h 1217553"/>
              <a:gd name="connsiteX6" fmla="*/ 3289668 w 6836565"/>
              <a:gd name="connsiteY6" fmla="*/ 0 h 1217553"/>
              <a:gd name="connsiteX7" fmla="*/ 3997046 w 6836565"/>
              <a:gd name="connsiteY7" fmla="*/ 0 h 1217553"/>
              <a:gd name="connsiteX8" fmla="*/ 4447195 w 6836565"/>
              <a:gd name="connsiteY8" fmla="*/ 0 h 1217553"/>
              <a:gd name="connsiteX9" fmla="*/ 5218880 w 6836565"/>
              <a:gd name="connsiteY9" fmla="*/ 0 h 1217553"/>
              <a:gd name="connsiteX10" fmla="*/ 5926257 w 6836565"/>
              <a:gd name="connsiteY10" fmla="*/ 0 h 1217553"/>
              <a:gd name="connsiteX11" fmla="*/ 6633635 w 6836565"/>
              <a:gd name="connsiteY11" fmla="*/ 0 h 1217553"/>
              <a:gd name="connsiteX12" fmla="*/ 6836565 w 6836565"/>
              <a:gd name="connsiteY12" fmla="*/ 202930 h 1217553"/>
              <a:gd name="connsiteX13" fmla="*/ 6836565 w 6836565"/>
              <a:gd name="connsiteY13" fmla="*/ 592543 h 1217553"/>
              <a:gd name="connsiteX14" fmla="*/ 6836565 w 6836565"/>
              <a:gd name="connsiteY14" fmla="*/ 1014623 h 1217553"/>
              <a:gd name="connsiteX15" fmla="*/ 6633635 w 6836565"/>
              <a:gd name="connsiteY15" fmla="*/ 1217553 h 1217553"/>
              <a:gd name="connsiteX16" fmla="*/ 5861950 w 6836565"/>
              <a:gd name="connsiteY16" fmla="*/ 1217553 h 1217553"/>
              <a:gd name="connsiteX17" fmla="*/ 5283187 w 6836565"/>
              <a:gd name="connsiteY17" fmla="*/ 1217553 h 1217553"/>
              <a:gd name="connsiteX18" fmla="*/ 4575809 w 6836565"/>
              <a:gd name="connsiteY18" fmla="*/ 1217553 h 1217553"/>
              <a:gd name="connsiteX19" fmla="*/ 3868432 w 6836565"/>
              <a:gd name="connsiteY19" fmla="*/ 1217553 h 1217553"/>
              <a:gd name="connsiteX20" fmla="*/ 3418283 w 6836565"/>
              <a:gd name="connsiteY20" fmla="*/ 1217553 h 1217553"/>
              <a:gd name="connsiteX21" fmla="*/ 2968133 w 6836565"/>
              <a:gd name="connsiteY21" fmla="*/ 1217553 h 1217553"/>
              <a:gd name="connsiteX22" fmla="*/ 2517984 w 6836565"/>
              <a:gd name="connsiteY22" fmla="*/ 1217553 h 1217553"/>
              <a:gd name="connsiteX23" fmla="*/ 2003527 w 6836565"/>
              <a:gd name="connsiteY23" fmla="*/ 1217553 h 1217553"/>
              <a:gd name="connsiteX24" fmla="*/ 1296150 w 6836565"/>
              <a:gd name="connsiteY24" fmla="*/ 1217553 h 1217553"/>
              <a:gd name="connsiteX25" fmla="*/ 202930 w 6836565"/>
              <a:gd name="connsiteY25" fmla="*/ 1217553 h 1217553"/>
              <a:gd name="connsiteX26" fmla="*/ 0 w 6836565"/>
              <a:gd name="connsiteY26" fmla="*/ 1014623 h 1217553"/>
              <a:gd name="connsiteX27" fmla="*/ 0 w 6836565"/>
              <a:gd name="connsiteY27" fmla="*/ 608777 h 1217553"/>
              <a:gd name="connsiteX28" fmla="*/ 0 w 6836565"/>
              <a:gd name="connsiteY28" fmla="*/ 202930 h 121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6565" h="1217553" extrusionOk="0">
                <a:moveTo>
                  <a:pt x="0" y="202930"/>
                </a:moveTo>
                <a:cubicBezTo>
                  <a:pt x="23513" y="87523"/>
                  <a:pt x="111960" y="12291"/>
                  <a:pt x="202930" y="0"/>
                </a:cubicBezTo>
                <a:cubicBezTo>
                  <a:pt x="400669" y="9496"/>
                  <a:pt x="570634" y="-8382"/>
                  <a:pt x="781693" y="0"/>
                </a:cubicBezTo>
                <a:cubicBezTo>
                  <a:pt x="992752" y="8382"/>
                  <a:pt x="1316145" y="-3546"/>
                  <a:pt x="1553378" y="0"/>
                </a:cubicBezTo>
                <a:cubicBezTo>
                  <a:pt x="1790612" y="3546"/>
                  <a:pt x="1951251" y="24272"/>
                  <a:pt x="2260756" y="0"/>
                </a:cubicBezTo>
                <a:cubicBezTo>
                  <a:pt x="2570261" y="-24272"/>
                  <a:pt x="2510141" y="-11640"/>
                  <a:pt x="2710905" y="0"/>
                </a:cubicBezTo>
                <a:cubicBezTo>
                  <a:pt x="2911669" y="11640"/>
                  <a:pt x="3083282" y="16127"/>
                  <a:pt x="3289668" y="0"/>
                </a:cubicBezTo>
                <a:cubicBezTo>
                  <a:pt x="3496054" y="-16127"/>
                  <a:pt x="3687586" y="3960"/>
                  <a:pt x="3997046" y="0"/>
                </a:cubicBezTo>
                <a:cubicBezTo>
                  <a:pt x="4306506" y="-3960"/>
                  <a:pt x="4268699" y="11691"/>
                  <a:pt x="4447195" y="0"/>
                </a:cubicBezTo>
                <a:cubicBezTo>
                  <a:pt x="4625691" y="-11691"/>
                  <a:pt x="4868031" y="29997"/>
                  <a:pt x="5218880" y="0"/>
                </a:cubicBezTo>
                <a:cubicBezTo>
                  <a:pt x="5569730" y="-29997"/>
                  <a:pt x="5754182" y="-13845"/>
                  <a:pt x="5926257" y="0"/>
                </a:cubicBezTo>
                <a:cubicBezTo>
                  <a:pt x="6098332" y="13845"/>
                  <a:pt x="6443210" y="-10146"/>
                  <a:pt x="6633635" y="0"/>
                </a:cubicBezTo>
                <a:cubicBezTo>
                  <a:pt x="6729025" y="-18427"/>
                  <a:pt x="6835705" y="67657"/>
                  <a:pt x="6836565" y="202930"/>
                </a:cubicBezTo>
                <a:cubicBezTo>
                  <a:pt x="6850593" y="286621"/>
                  <a:pt x="6830642" y="433260"/>
                  <a:pt x="6836565" y="592543"/>
                </a:cubicBezTo>
                <a:cubicBezTo>
                  <a:pt x="6842488" y="751826"/>
                  <a:pt x="6828590" y="841179"/>
                  <a:pt x="6836565" y="1014623"/>
                </a:cubicBezTo>
                <a:cubicBezTo>
                  <a:pt x="6813521" y="1113729"/>
                  <a:pt x="6751500" y="1205225"/>
                  <a:pt x="6633635" y="1217553"/>
                </a:cubicBezTo>
                <a:cubicBezTo>
                  <a:pt x="6276909" y="1224283"/>
                  <a:pt x="6056669" y="1198142"/>
                  <a:pt x="5861950" y="1217553"/>
                </a:cubicBezTo>
                <a:cubicBezTo>
                  <a:pt x="5667231" y="1236964"/>
                  <a:pt x="5468663" y="1199086"/>
                  <a:pt x="5283187" y="1217553"/>
                </a:cubicBezTo>
                <a:cubicBezTo>
                  <a:pt x="5097711" y="1236020"/>
                  <a:pt x="4876658" y="1194480"/>
                  <a:pt x="4575809" y="1217553"/>
                </a:cubicBezTo>
                <a:cubicBezTo>
                  <a:pt x="4274960" y="1240626"/>
                  <a:pt x="4069526" y="1213188"/>
                  <a:pt x="3868432" y="1217553"/>
                </a:cubicBezTo>
                <a:cubicBezTo>
                  <a:pt x="3667338" y="1221918"/>
                  <a:pt x="3545286" y="1225541"/>
                  <a:pt x="3418283" y="1217553"/>
                </a:cubicBezTo>
                <a:cubicBezTo>
                  <a:pt x="3291280" y="1209565"/>
                  <a:pt x="3152302" y="1213036"/>
                  <a:pt x="2968133" y="1217553"/>
                </a:cubicBezTo>
                <a:cubicBezTo>
                  <a:pt x="2783964" y="1222071"/>
                  <a:pt x="2659397" y="1235883"/>
                  <a:pt x="2517984" y="1217553"/>
                </a:cubicBezTo>
                <a:cubicBezTo>
                  <a:pt x="2376571" y="1199223"/>
                  <a:pt x="2115927" y="1195641"/>
                  <a:pt x="2003527" y="1217553"/>
                </a:cubicBezTo>
                <a:cubicBezTo>
                  <a:pt x="1891127" y="1239465"/>
                  <a:pt x="1566522" y="1206575"/>
                  <a:pt x="1296150" y="1217553"/>
                </a:cubicBezTo>
                <a:cubicBezTo>
                  <a:pt x="1025778" y="1228531"/>
                  <a:pt x="444172" y="1196097"/>
                  <a:pt x="202930" y="1217553"/>
                </a:cubicBezTo>
                <a:cubicBezTo>
                  <a:pt x="96809" y="1215975"/>
                  <a:pt x="-14182" y="1119155"/>
                  <a:pt x="0" y="1014623"/>
                </a:cubicBezTo>
                <a:cubicBezTo>
                  <a:pt x="11678" y="895798"/>
                  <a:pt x="-12438" y="749080"/>
                  <a:pt x="0" y="608777"/>
                </a:cubicBezTo>
                <a:cubicBezTo>
                  <a:pt x="12438" y="468474"/>
                  <a:pt x="11683" y="327458"/>
                  <a:pt x="0" y="202930"/>
                </a:cubicBezTo>
                <a:close/>
              </a:path>
            </a:pathLst>
          </a:custGeom>
          <a:noFill/>
          <a:ln w="38100">
            <a:solidFill>
              <a:srgbClr val="C6D9F1"/>
            </a:solidFill>
            <a:extLst>
              <a:ext uri="{C807C97D-BFC1-408E-A445-0C87EB9F89A2}">
                <ask:lineSketchStyleProps xmlns:ask="http://schemas.microsoft.com/office/drawing/2018/sketchyshapes" sd="1143128882">
                  <a:prstGeom prst="roundRect">
                    <a:avLst>
                      <a:gd name="adj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0"/>
            <a:ext cx="720080" cy="755637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flipV="1">
            <a:off x="-41168" y="755637"/>
            <a:ext cx="9157884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11264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3633E-DB30-B486-4539-207E24D1A7F0}"/>
              </a:ext>
            </a:extLst>
          </p:cNvPr>
          <p:cNvSpPr txBox="1"/>
          <p:nvPr/>
        </p:nvSpPr>
        <p:spPr>
          <a:xfrm>
            <a:off x="677205" y="1010995"/>
            <a:ext cx="41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한계점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3356D-FEC3-14C9-E72C-824D4C16A847}"/>
              </a:ext>
            </a:extLst>
          </p:cNvPr>
          <p:cNvSpPr/>
          <p:nvPr/>
        </p:nvSpPr>
        <p:spPr>
          <a:xfrm>
            <a:off x="539552" y="1040612"/>
            <a:ext cx="86072" cy="38633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EC0BE6-4CB5-7976-8226-C798CD407B37}"/>
              </a:ext>
            </a:extLst>
          </p:cNvPr>
          <p:cNvSpPr txBox="1"/>
          <p:nvPr/>
        </p:nvSpPr>
        <p:spPr>
          <a:xfrm>
            <a:off x="721986" y="5197345"/>
            <a:ext cx="770002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함수가 작은 영역에서 아주 크게 변하면 안 된다는 가정으로 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거의 모든 </a:t>
            </a:r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머신러닝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통계적 기법들이 암묵적으로 가지고 있음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 descr="다채로움, 스크린샷, 크리스마스 트리, 빛이(가) 표시된 사진&#10;&#10;자동 생성된 설명">
            <a:extLst>
              <a:ext uri="{FF2B5EF4-FFF2-40B4-BE49-F238E27FC236}">
                <a16:creationId xmlns:a16="http://schemas.microsoft.com/office/drawing/2014/main" id="{2F1852F9-25EA-DF49-F5D4-465A8A564D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39096"/>
            <a:ext cx="2977939" cy="3073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2B950-B4DA-52C6-1D82-9006A75488A3}"/>
              </a:ext>
            </a:extLst>
          </p:cNvPr>
          <p:cNvSpPr txBox="1"/>
          <p:nvPr/>
        </p:nvSpPr>
        <p:spPr>
          <a:xfrm>
            <a:off x="899592" y="1490650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국소일치성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BAF4-59D8-E0AA-A070-31E8D793B77A}"/>
              </a:ext>
            </a:extLst>
          </p:cNvPr>
          <p:cNvSpPr txBox="1"/>
          <p:nvPr/>
        </p:nvSpPr>
        <p:spPr>
          <a:xfrm>
            <a:off x="1691680" y="212583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머신러닝과</a:t>
            </a:r>
            <a:r>
              <a:rPr lang="ko-KR" altLang="en-US" sz="2400" spc="3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딥러닝</a:t>
            </a:r>
          </a:p>
        </p:txBody>
      </p:sp>
    </p:spTree>
    <p:extLst>
      <p:ext uri="{BB962C8B-B14F-4D97-AF65-F5344CB8AC3E}">
        <p14:creationId xmlns:p14="http://schemas.microsoft.com/office/powerpoint/2010/main" val="392556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189DD78C3493A4683B54D96A3EC5682" ma:contentTypeVersion="2" ma:contentTypeDescription="새 문서를 만듭니다." ma:contentTypeScope="" ma:versionID="dc176a56646ef5b963c3cb3544f46c7c">
  <xsd:schema xmlns:xsd="http://www.w3.org/2001/XMLSchema" xmlns:xs="http://www.w3.org/2001/XMLSchema" xmlns:p="http://schemas.microsoft.com/office/2006/metadata/properties" xmlns:ns3="397cc4ee-3d18-4d73-af8c-033479cedb5e" targetNamespace="http://schemas.microsoft.com/office/2006/metadata/properties" ma:root="true" ma:fieldsID="716fff624682e839049d7f6e1909142a" ns3:_="">
    <xsd:import namespace="397cc4ee-3d18-4d73-af8c-033479ced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cc4ee-3d18-4d73-af8c-033479cedb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EFD899-D6FC-4FD7-AE1D-C9DB1B09BD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D50D6-BDB9-4EC4-9E69-BC876490F201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397cc4ee-3d18-4d73-af8c-033479cedb5e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41DCC0F-42C5-428D-A63A-6FDADB298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cc4ee-3d18-4d73-af8c-033479cedb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6592</TotalTime>
  <Words>1937</Words>
  <Application>Microsoft Office PowerPoint</Application>
  <PresentationFormat>화면 슬라이드 쇼(4:3)</PresentationFormat>
  <Paragraphs>525</Paragraphs>
  <Slides>67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나눔스퀘어_ac</vt:lpstr>
      <vt:lpstr>나눔스퀘어_ac Bold</vt:lpstr>
      <vt:lpstr>나눔스퀘어_ac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admin</cp:lastModifiedBy>
  <cp:revision>334</cp:revision>
  <dcterms:created xsi:type="dcterms:W3CDTF">2015-04-15T04:21:45Z</dcterms:created>
  <dcterms:modified xsi:type="dcterms:W3CDTF">2023-09-15T08:19:09Z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0x010100C189DD78C3493A4683B54D96A3EC5682</vt:lpwstr>
  </property>
</Properties>
</file>